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65" r:id="rId4"/>
  </p:sldMasterIdLst>
  <p:notesMasterIdLst>
    <p:notesMasterId r:id="rId46"/>
  </p:notesMasterIdLst>
  <p:handoutMasterIdLst>
    <p:handoutMasterId r:id="rId47"/>
  </p:handoutMasterIdLst>
  <p:sldIdLst>
    <p:sldId id="315" r:id="rId5"/>
    <p:sldId id="434" r:id="rId6"/>
    <p:sldId id="461" r:id="rId7"/>
    <p:sldId id="488" r:id="rId8"/>
    <p:sldId id="489" r:id="rId9"/>
    <p:sldId id="490" r:id="rId10"/>
    <p:sldId id="465" r:id="rId11"/>
    <p:sldId id="491" r:id="rId12"/>
    <p:sldId id="467" r:id="rId13"/>
    <p:sldId id="492" r:id="rId14"/>
    <p:sldId id="493" r:id="rId15"/>
    <p:sldId id="471" r:id="rId16"/>
    <p:sldId id="473" r:id="rId17"/>
    <p:sldId id="498" r:id="rId18"/>
    <p:sldId id="500" r:id="rId19"/>
    <p:sldId id="499" r:id="rId20"/>
    <p:sldId id="501" r:id="rId21"/>
    <p:sldId id="478" r:id="rId22"/>
    <p:sldId id="435" r:id="rId23"/>
    <p:sldId id="398" r:id="rId24"/>
    <p:sldId id="404" r:id="rId25"/>
    <p:sldId id="359" r:id="rId26"/>
    <p:sldId id="460" r:id="rId27"/>
    <p:sldId id="479" r:id="rId28"/>
    <p:sldId id="503" r:id="rId29"/>
    <p:sldId id="505" r:id="rId30"/>
    <p:sldId id="502" r:id="rId31"/>
    <p:sldId id="504" r:id="rId32"/>
    <p:sldId id="480" r:id="rId33"/>
    <p:sldId id="506" r:id="rId34"/>
    <p:sldId id="512" r:id="rId35"/>
    <p:sldId id="509" r:id="rId36"/>
    <p:sldId id="510" r:id="rId37"/>
    <p:sldId id="481" r:id="rId38"/>
    <p:sldId id="511" r:id="rId39"/>
    <p:sldId id="483" r:id="rId40"/>
    <p:sldId id="516" r:id="rId41"/>
    <p:sldId id="484" r:id="rId42"/>
    <p:sldId id="487" r:id="rId43"/>
    <p:sldId id="517" r:id="rId44"/>
    <p:sldId id="513" r:id="rId45"/>
  </p:sldIdLst>
  <p:sldSz cx="12188825" cy="6858000"/>
  <p:notesSz cx="7027863" cy="9313863"/>
  <p:custDataLst>
    <p:tags r:id="rId48"/>
  </p:custDataLst>
  <p:defaultTextStyle>
    <a:defPPr>
      <a:defRPr lang="en-US"/>
    </a:defPPr>
    <a:lvl1pPr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buSzPct val="130000"/>
      <a:defRPr sz="2400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orient="horz" pos="323" userDrawn="1">
          <p15:clr>
            <a:srgbClr val="A4A3A4"/>
          </p15:clr>
        </p15:guide>
        <p15:guide id="3" orient="horz" pos="4006">
          <p15:clr>
            <a:srgbClr val="A4A3A4"/>
          </p15:clr>
        </p15:guide>
        <p15:guide id="7" pos="392" userDrawn="1">
          <p15:clr>
            <a:srgbClr val="A4A3A4"/>
          </p15:clr>
        </p15:guide>
        <p15:guide id="8" pos="4175" userDrawn="1">
          <p15:clr>
            <a:srgbClr val="A4A3A4"/>
          </p15:clr>
        </p15:guide>
        <p15:guide id="9" pos="38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3">
          <p15:clr>
            <a:srgbClr val="A4A3A4"/>
          </p15:clr>
        </p15:guide>
        <p15:guide id="2" pos="221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rovanc" initials="c" lastIdx="1" clrIdx="0"/>
  <p:cmAuthor id="1" name="Chuck Provancher" initials="cp" lastIdx="2" clrIdx="1"/>
  <p:cmAuthor id="2" name="Progress Software" initials="" lastIdx="0" clrIdx="2"/>
  <p:cmAuthor id="3" name="Chuck Provancher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25A49"/>
    <a:srgbClr val="D25849"/>
    <a:srgbClr val="D15A49"/>
    <a:srgbClr val="D25948"/>
    <a:srgbClr val="D25949"/>
    <a:srgbClr val="F6EA50"/>
    <a:srgbClr val="F7EB50"/>
    <a:srgbClr val="3B8CAC"/>
    <a:srgbClr val="3C8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8" autoAdjust="0"/>
    <p:restoredTop sz="86344" autoAdjust="0"/>
  </p:normalViewPr>
  <p:slideViewPr>
    <p:cSldViewPr snapToGrid="0" showGuides="1">
      <p:cViewPr varScale="1">
        <p:scale>
          <a:sx n="99" d="100"/>
          <a:sy n="99" d="100"/>
        </p:scale>
        <p:origin x="200" y="384"/>
      </p:cViewPr>
      <p:guideLst>
        <p:guide orient="horz" pos="1003"/>
        <p:guide orient="horz" pos="323"/>
        <p:guide orient="horz" pos="4006"/>
        <p:guide pos="392"/>
        <p:guide pos="4175"/>
        <p:guide pos="38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2652" y="78"/>
      </p:cViewPr>
      <p:guideLst>
        <p:guide orient="horz" pos="2933"/>
        <p:guide pos="221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8-E94B-BD62-E4701F8051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58-E94B-BD62-E4701F8051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58-E94B-BD62-E4701F805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7478208"/>
        <c:axId val="759527360"/>
      </c:barChart>
      <c:catAx>
        <c:axId val="757478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9527360"/>
        <c:crosses val="autoZero"/>
        <c:auto val="1"/>
        <c:lblAlgn val="ctr"/>
        <c:lblOffset val="100"/>
        <c:noMultiLvlLbl val="0"/>
      </c:catAx>
      <c:valAx>
        <c:axId val="75952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47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83038" y="0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endParaRPr lang="en-US" i="0" dirty="0"/>
          </a:p>
        </p:txBody>
      </p:sp>
      <p:sp>
        <p:nvSpPr>
          <p:cNvPr id="345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l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r>
              <a:rPr lang="en-US" i="0"/>
              <a:t>Progress</a:t>
            </a:r>
            <a:endParaRPr lang="en-US" i="0" dirty="0"/>
          </a:p>
        </p:txBody>
      </p:sp>
      <p:sp>
        <p:nvSpPr>
          <p:cNvPr id="345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83038" y="9034925"/>
            <a:ext cx="3044825" cy="2789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  <a:spAutoFit/>
          </a:bodyPr>
          <a:lstStyle>
            <a:lvl1pPr algn="r" defTabSz="935038" eaLnBrk="0" hangingPunct="0">
              <a:spcBef>
                <a:spcPct val="0"/>
              </a:spcBef>
              <a:buSzTx/>
              <a:defRPr sz="1200" b="1">
                <a:latin typeface="Arial" charset="0"/>
              </a:defRPr>
            </a:lvl1pPr>
          </a:lstStyle>
          <a:p>
            <a:pPr>
              <a:defRPr/>
            </a:pPr>
            <a:fld id="{D2F5EF90-0EF8-4688-ABBA-2D94A5D7A6DA}" type="slidenum">
              <a:rPr lang="en-US" i="0"/>
              <a:pPr>
                <a:defRPr/>
              </a:pPr>
              <a:t>‹#›</a:t>
            </a:fld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414071364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83038" y="0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2750" y="700088"/>
            <a:ext cx="6205538" cy="3492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24363"/>
            <a:ext cx="5154613" cy="418941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l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83038" y="8848725"/>
            <a:ext cx="3044825" cy="465138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vert="horz" wrap="square" lIns="93359" tIns="46680" rIns="93359" bIns="46680" numCol="1" anchor="b" anchorCtr="0" compatLnSpc="1">
            <a:prstTxWarp prst="textNoShape">
              <a:avLst/>
            </a:prstTxWarp>
          </a:bodyPr>
          <a:lstStyle>
            <a:lvl1pPr algn="r" defTabSz="935038" eaLnBrk="0" hangingPunct="0">
              <a:spcBef>
                <a:spcPct val="0"/>
              </a:spcBef>
              <a:buSzTx/>
              <a:defRPr sz="1200" b="1" i="0">
                <a:latin typeface="Arial" charset="0"/>
              </a:defRPr>
            </a:lvl1pPr>
          </a:lstStyle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466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46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8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Web components are a set of web platform APIs that allow you to create new custom, reusable, encapsulated HTML tags</a:t>
            </a:r>
          </a:p>
          <a:p>
            <a:endParaRPr lang="en-IN" dirty="0"/>
          </a:p>
          <a:p>
            <a:pPr lvl="1"/>
            <a:r>
              <a:rPr lang="en-IN" dirty="0"/>
              <a:t>Four main specifications:</a:t>
            </a:r>
          </a:p>
          <a:p>
            <a:pPr lvl="2"/>
            <a:r>
              <a:rPr lang="en-IN" dirty="0"/>
              <a:t>Custom Elements</a:t>
            </a:r>
          </a:p>
          <a:p>
            <a:pPr lvl="2"/>
            <a:r>
              <a:rPr lang="en-IN" dirty="0"/>
              <a:t>Shadow DOM</a:t>
            </a:r>
          </a:p>
          <a:p>
            <a:pPr lvl="2"/>
            <a:r>
              <a:rPr lang="en-IN" dirty="0"/>
              <a:t>ES Modules</a:t>
            </a:r>
          </a:p>
          <a:p>
            <a:pPr lvl="2"/>
            <a:r>
              <a:rPr lang="en-IN" dirty="0"/>
              <a:t>HTML Template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4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that they can use whatever framework they want inside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79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that they can use whatever framework they want inside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9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that they can use whatever framework they want inside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04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that they can use whatever framework they want inside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4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67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title with an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09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Microapps derives most of the fundamental concepts from micro frontends and </a:t>
            </a:r>
            <a:r>
              <a:rPr lang="en-US" dirty="0" err="1"/>
              <a:t>infact</a:t>
            </a:r>
            <a:r>
              <a:rPr lang="en-US" dirty="0"/>
              <a:t> can be applied to both Mobile and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80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Microapps are single purpose cross platform applications that help accomplish a single step in a complex workflow.</a:t>
            </a:r>
          </a:p>
          <a:p>
            <a:endParaRPr lang="en-US" dirty="0"/>
          </a:p>
          <a:p>
            <a:r>
              <a:rPr lang="en-US" dirty="0"/>
              <a:t>For example if you take an HR system each feature can be broken down into a microapp, like </a:t>
            </a:r>
            <a:r>
              <a:rPr lang="en-US" dirty="0" err="1"/>
              <a:t>timeoff</a:t>
            </a:r>
            <a:r>
              <a:rPr lang="en-US" dirty="0"/>
              <a:t>, pay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Like any other application a microapp consists of an User interface and a microservice that serves as a backend.</a:t>
            </a:r>
          </a:p>
          <a:p>
            <a:endParaRPr lang="en-US" dirty="0"/>
          </a:p>
          <a:p>
            <a:r>
              <a:rPr lang="en-US" dirty="0"/>
              <a:t>Together they provide an adaptive user experience that lets user get in interact and get out with less friction.</a:t>
            </a:r>
          </a:p>
          <a:p>
            <a:endParaRPr lang="en-US" dirty="0"/>
          </a:p>
          <a:p>
            <a:r>
              <a:rPr lang="en-US" dirty="0"/>
              <a:t>But why do you need microapps when you have mobile apps that have been there for so long,</a:t>
            </a:r>
          </a:p>
          <a:p>
            <a:endParaRPr lang="en-US" dirty="0"/>
          </a:p>
          <a:p>
            <a:r>
              <a:rPr lang="en-US" dirty="0"/>
              <a:t>Lets have a </a:t>
            </a:r>
            <a:r>
              <a:rPr lang="en-US" dirty="0" err="1"/>
              <a:t>comparision</a:t>
            </a:r>
            <a:r>
              <a:rPr lang="en-US" dirty="0"/>
              <a:t> between the two to understand better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1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we as consumers live and breath by mobile apps in out daily lives, the adoption of mobile apps in enterprises is still low</a:t>
            </a:r>
          </a:p>
          <a:p>
            <a:endParaRPr lang="en-US" dirty="0"/>
          </a:p>
          <a:p>
            <a:r>
              <a:rPr lang="en-US" dirty="0"/>
              <a:t>And employees for the most part still rely on </a:t>
            </a:r>
            <a:r>
              <a:rPr lang="en-US" dirty="0" err="1"/>
              <a:t>webapps</a:t>
            </a:r>
            <a:r>
              <a:rPr lang="en-US" dirty="0"/>
              <a:t> to access business systems</a:t>
            </a:r>
          </a:p>
          <a:p>
            <a:endParaRPr lang="en-US" dirty="0"/>
          </a:p>
          <a:p>
            <a:r>
              <a:rPr lang="en-US" dirty="0"/>
              <a:t>And although enterprises </a:t>
            </a:r>
            <a:r>
              <a:rPr lang="en-US" dirty="0" err="1"/>
              <a:t>realise</a:t>
            </a:r>
            <a:r>
              <a:rPr lang="en-US" dirty="0"/>
              <a:t> the promise of mobility, they are not able to </a:t>
            </a:r>
            <a:r>
              <a:rPr lang="en-US" dirty="0" err="1"/>
              <a:t>keepup</a:t>
            </a:r>
            <a:r>
              <a:rPr lang="en-US" dirty="0"/>
              <a:t> with demands for mobile apps,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79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</a:t>
            </a:r>
            <a:r>
              <a:rPr lang="en-US" dirty="0" err="1"/>
              <a:t>essensce</a:t>
            </a:r>
            <a:r>
              <a:rPr lang="en-US" dirty="0"/>
              <a:t> of a microapp to be able to provide right information and tools to get the task done at right time.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7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3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add web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63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29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chat app to the left and points to the right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4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Container - React Native, </a:t>
            </a:r>
            <a:r>
              <a:rPr lang="en-US" dirty="0" err="1"/>
              <a:t>NativeScript</a:t>
            </a:r>
            <a:r>
              <a:rPr lang="en-US" dirty="0"/>
              <a:t> or Hybrid</a:t>
            </a:r>
          </a:p>
          <a:p>
            <a:r>
              <a:rPr lang="en-US" dirty="0"/>
              <a:t>Web Container - React,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webcomponents</a:t>
            </a:r>
            <a:endParaRPr lang="en-US" dirty="0"/>
          </a:p>
          <a:p>
            <a:r>
              <a:rPr lang="en-US" dirty="0"/>
              <a:t>Code sharing between mobile and web</a:t>
            </a:r>
          </a:p>
          <a:p>
            <a:r>
              <a:rPr lang="en-US" dirty="0"/>
              <a:t>Backend - build entire backed from scratch, IaaS providers</a:t>
            </a:r>
          </a:p>
          <a:p>
            <a:r>
              <a:rPr lang="en-US" dirty="0"/>
              <a:t>	  BaaS providers like </a:t>
            </a:r>
            <a:r>
              <a:rPr lang="en-US" dirty="0" err="1"/>
              <a:t>Kinvey</a:t>
            </a:r>
            <a:r>
              <a:rPr lang="en-US" dirty="0"/>
              <a:t> and firebase and build microapp services on top of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1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Container - React Native, </a:t>
            </a:r>
            <a:r>
              <a:rPr lang="en-US" dirty="0" err="1"/>
              <a:t>NativeScript</a:t>
            </a:r>
            <a:r>
              <a:rPr lang="en-US" dirty="0"/>
              <a:t> or Hybrid</a:t>
            </a:r>
          </a:p>
          <a:p>
            <a:r>
              <a:rPr lang="en-US" dirty="0"/>
              <a:t>Web Container - React,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webcomponents</a:t>
            </a:r>
            <a:endParaRPr lang="en-US" dirty="0"/>
          </a:p>
          <a:p>
            <a:r>
              <a:rPr lang="en-US" dirty="0"/>
              <a:t>Code sharing between mobile and web</a:t>
            </a:r>
          </a:p>
          <a:p>
            <a:r>
              <a:rPr lang="en-US" dirty="0"/>
              <a:t>Backend - build entire backed from scratch, IaaS providers</a:t>
            </a:r>
          </a:p>
          <a:p>
            <a:r>
              <a:rPr lang="en-US" dirty="0"/>
              <a:t>	  BaaS providers like </a:t>
            </a:r>
            <a:r>
              <a:rPr lang="en-US" dirty="0" err="1"/>
              <a:t>Kinvey</a:t>
            </a:r>
            <a:r>
              <a:rPr lang="en-US" dirty="0"/>
              <a:t> and firebase and build microapp services on top of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99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microapp (albeit from a template)</a:t>
            </a:r>
          </a:p>
          <a:p>
            <a:r>
              <a:rPr lang="en-US" dirty="0"/>
              <a:t>Test it on a container</a:t>
            </a:r>
          </a:p>
          <a:p>
            <a:r>
              <a:rPr lang="en-US" dirty="0"/>
              <a:t>And Publish it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881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store/store fronts </a:t>
            </a:r>
          </a:p>
          <a:p>
            <a:endParaRPr lang="en-US" dirty="0"/>
          </a:p>
          <a:p>
            <a:r>
              <a:rPr lang="en-IN" dirty="0"/>
              <a:t>Because Cordova apps are executed within a WebView, and React Native apps are executed within </a:t>
            </a:r>
            <a:r>
              <a:rPr lang="en-IN" dirty="0" err="1"/>
              <a:t>JavaScriptCore</a:t>
            </a:r>
            <a:r>
              <a:rPr lang="en-IN" dirty="0"/>
              <a:t>, from a technology perspective, these runtimes are unique in their ability to leverage dynamic code downloads according to the aforementioned Apple developer agreement.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4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50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pressure on frontend teams</a:t>
            </a:r>
          </a:p>
          <a:p>
            <a:r>
              <a:rPr lang="en-US" dirty="0"/>
              <a:t>Teams cannot work independently</a:t>
            </a:r>
          </a:p>
          <a:p>
            <a:pPr lvl="1"/>
            <a:r>
              <a:rPr lang="en-US" dirty="0"/>
              <a:t>As frontend has to be deployed in one go</a:t>
            </a:r>
          </a:p>
          <a:p>
            <a:r>
              <a:rPr lang="en-US" dirty="0"/>
              <a:t>Project has to be tested as a whole and changing one feature can potentially break the other</a:t>
            </a:r>
          </a:p>
          <a:p>
            <a:r>
              <a:rPr lang="en-US" dirty="0"/>
              <a:t>Cost of change is huge</a:t>
            </a:r>
          </a:p>
          <a:p>
            <a:r>
              <a:rPr lang="en-US" dirty="0"/>
              <a:t>Offload integration tasks to backend</a:t>
            </a:r>
          </a:p>
          <a:p>
            <a:pPr lvl="1"/>
            <a:r>
              <a:rPr lang="en-US" dirty="0"/>
              <a:t>Integrate and submit pull requests	</a:t>
            </a:r>
          </a:p>
          <a:p>
            <a:r>
              <a:rPr lang="en-US" dirty="0"/>
              <a:t>Separate backend and frontend teams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8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10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partly solved by micro frontends or composite frontends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61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C3B10F-A77C-499D-8A55-4E7169A1E70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2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666" y="1767105"/>
            <a:ext cx="5719159" cy="4756164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265" y="479473"/>
            <a:ext cx="3298265" cy="1099423"/>
          </a:xfrm>
          <a:prstGeom prst="rect">
            <a:avLst/>
          </a:prstGeom>
        </p:spPr>
      </p:pic>
      <p:sp>
        <p:nvSpPr>
          <p:cNvPr id="1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/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1" orient="horz" pos="1162">
          <p15:clr>
            <a:srgbClr val="FBAE40"/>
          </p15:clr>
        </p15:guide>
        <p15:guide id="22" pos="3839">
          <p15:clr>
            <a:srgbClr val="FBAE40"/>
          </p15:clr>
        </p15:guide>
        <p15:guide id="23" orient="horz" pos="3952">
          <p15:clr>
            <a:srgbClr val="FBAE40"/>
          </p15:clr>
        </p15:guide>
        <p15:guide id="24" pos="8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813" y="1200150"/>
            <a:ext cx="538551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813" y="1991189"/>
            <a:ext cx="5385514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200150"/>
            <a:ext cx="538763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 b="1">
                <a:solidFill>
                  <a:schemeClr val="tx1"/>
                </a:solidFill>
              </a:defRPr>
            </a:lvl1pPr>
            <a:lvl2pPr marL="456926" indent="0">
              <a:buNone/>
              <a:defRPr sz="1998" b="1"/>
            </a:lvl2pPr>
            <a:lvl3pPr marL="913852" indent="0">
              <a:buNone/>
              <a:defRPr sz="1798" b="1"/>
            </a:lvl3pPr>
            <a:lvl4pPr marL="1370778" indent="0">
              <a:buNone/>
              <a:defRPr sz="1600" b="1"/>
            </a:lvl4pPr>
            <a:lvl5pPr marL="1827703" indent="0">
              <a:buNone/>
              <a:defRPr sz="1600" b="1"/>
            </a:lvl5pPr>
            <a:lvl6pPr marL="2284628" indent="0">
              <a:buNone/>
              <a:defRPr sz="1600" b="1"/>
            </a:lvl6pPr>
            <a:lvl7pPr marL="2741554" indent="0">
              <a:buNone/>
              <a:defRPr sz="1600" b="1"/>
            </a:lvl7pPr>
            <a:lvl8pPr marL="3198480" indent="0">
              <a:buNone/>
              <a:defRPr sz="1600" b="1"/>
            </a:lvl8pPr>
            <a:lvl9pPr marL="3655406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991189"/>
            <a:ext cx="5387630" cy="4238369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5CE500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- n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389644" y="1475610"/>
            <a:ext cx="5894029" cy="332408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759" y="1200150"/>
            <a:ext cx="6527800" cy="5511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948525" y="1538230"/>
            <a:ext cx="5217868" cy="3301749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09" y="1231900"/>
            <a:ext cx="7124700" cy="4394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094391" y="1643308"/>
            <a:ext cx="2989882" cy="39461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>
                <a:solidFill>
                  <a:srgbClr val="4B4E5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7" y="1079291"/>
            <a:ext cx="3937255" cy="5439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946" y="1079291"/>
            <a:ext cx="3937255" cy="54393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sp>
        <p:nvSpPr>
          <p:cNvPr id="8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8718699" y="1686094"/>
            <a:ext cx="2296633" cy="40829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514944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rgbClr val="FFC0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4" y="1038225"/>
            <a:ext cx="26289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953" y="1038225"/>
            <a:ext cx="2628900" cy="533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Dev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2037" y="2572485"/>
            <a:ext cx="1864075" cy="2172674"/>
          </a:xfrm>
          <a:prstGeom prst="roundRect">
            <a:avLst>
              <a:gd name="adj" fmla="val 518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751441" y="2569782"/>
            <a:ext cx="1837863" cy="2175381"/>
          </a:xfrm>
          <a:prstGeom prst="roundRect">
            <a:avLst>
              <a:gd name="adj" fmla="val 5448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8551314" y="2562540"/>
            <a:ext cx="1813408" cy="2095725"/>
          </a:xfrm>
          <a:prstGeom prst="roundRect">
            <a:avLst>
              <a:gd name="adj" fmla="val 7034"/>
            </a:avLst>
          </a:prstGeom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9" y="2192531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2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18" y="2192529"/>
            <a:ext cx="2654118" cy="2913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98" y="1370225"/>
            <a:ext cx="2524944" cy="4598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770" y="1308180"/>
            <a:ext cx="2593398" cy="457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7302506" y="1"/>
            <a:ext cx="4886321" cy="6995421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id-ID"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5842986" cy="5172075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rgbClr val="5CE500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rgbClr val="5CE500"/>
              </a:buClr>
              <a:defRPr sz="2000">
                <a:solidFill>
                  <a:schemeClr val="tx1"/>
                </a:solidFill>
              </a:defRPr>
            </a:lvl3pPr>
            <a:lvl4pPr>
              <a:buClr>
                <a:srgbClr val="5CE500"/>
              </a:buClr>
              <a:defRPr sz="18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0" y="0"/>
            <a:ext cx="9463069" cy="5837418"/>
          </a:xfrm>
          <a:custGeom>
            <a:avLst/>
            <a:gdLst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6317262 w 7042083"/>
              <a:gd name="connsiteY2" fmla="*/ 0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5608 h 4699787"/>
              <a:gd name="connsiteX1" fmla="*/ 724821 w 7042083"/>
              <a:gd name="connsiteY1" fmla="*/ 787 h 4699787"/>
              <a:gd name="connsiteX2" fmla="*/ 6317262 w 7042083"/>
              <a:gd name="connsiteY2" fmla="*/ 787 h 4699787"/>
              <a:gd name="connsiteX3" fmla="*/ 7042083 w 7042083"/>
              <a:gd name="connsiteY3" fmla="*/ 725608 h 4699787"/>
              <a:gd name="connsiteX4" fmla="*/ 7042083 w 7042083"/>
              <a:gd name="connsiteY4" fmla="*/ 3974966 h 4699787"/>
              <a:gd name="connsiteX5" fmla="*/ 6317262 w 7042083"/>
              <a:gd name="connsiteY5" fmla="*/ 4699787 h 4699787"/>
              <a:gd name="connsiteX6" fmla="*/ 724821 w 7042083"/>
              <a:gd name="connsiteY6" fmla="*/ 4699787 h 4699787"/>
              <a:gd name="connsiteX7" fmla="*/ 0 w 7042083"/>
              <a:gd name="connsiteY7" fmla="*/ 3974966 h 4699787"/>
              <a:gd name="connsiteX8" fmla="*/ 0 w 7042083"/>
              <a:gd name="connsiteY8" fmla="*/ 725608 h 4699787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5344496 w 7042083"/>
              <a:gd name="connsiteY2" fmla="*/ 525293 h 4699000"/>
              <a:gd name="connsiteX3" fmla="*/ 7042083 w 7042083"/>
              <a:gd name="connsiteY3" fmla="*/ 724821 h 4699000"/>
              <a:gd name="connsiteX4" fmla="*/ 7042083 w 7042083"/>
              <a:gd name="connsiteY4" fmla="*/ 3974179 h 4699000"/>
              <a:gd name="connsiteX5" fmla="*/ 6317262 w 7042083"/>
              <a:gd name="connsiteY5" fmla="*/ 4699000 h 4699000"/>
              <a:gd name="connsiteX6" fmla="*/ 724821 w 7042083"/>
              <a:gd name="connsiteY6" fmla="*/ 4699000 h 4699000"/>
              <a:gd name="connsiteX7" fmla="*/ 0 w 7042083"/>
              <a:gd name="connsiteY7" fmla="*/ 3974179 h 4699000"/>
              <a:gd name="connsiteX8" fmla="*/ 0 w 7042083"/>
              <a:gd name="connsiteY8" fmla="*/ 724821 h 4699000"/>
              <a:gd name="connsiteX0" fmla="*/ 0 w 7042083"/>
              <a:gd name="connsiteY0" fmla="*/ 724821 h 4699000"/>
              <a:gd name="connsiteX1" fmla="*/ 724821 w 7042083"/>
              <a:gd name="connsiteY1" fmla="*/ 0 h 4699000"/>
              <a:gd name="connsiteX2" fmla="*/ 7042083 w 7042083"/>
              <a:gd name="connsiteY2" fmla="*/ 724821 h 4699000"/>
              <a:gd name="connsiteX3" fmla="*/ 7042083 w 7042083"/>
              <a:gd name="connsiteY3" fmla="*/ 3974179 h 4699000"/>
              <a:gd name="connsiteX4" fmla="*/ 6317262 w 7042083"/>
              <a:gd name="connsiteY4" fmla="*/ 4699000 h 4699000"/>
              <a:gd name="connsiteX5" fmla="*/ 724821 w 7042083"/>
              <a:gd name="connsiteY5" fmla="*/ 4699000 h 4699000"/>
              <a:gd name="connsiteX6" fmla="*/ 0 w 7042083"/>
              <a:gd name="connsiteY6" fmla="*/ 3974179 h 4699000"/>
              <a:gd name="connsiteX7" fmla="*/ 0 w 7042083"/>
              <a:gd name="connsiteY7" fmla="*/ 724821 h 4699000"/>
              <a:gd name="connsiteX0" fmla="*/ 0 w 7042083"/>
              <a:gd name="connsiteY0" fmla="*/ 406170 h 4380349"/>
              <a:gd name="connsiteX1" fmla="*/ 7042083 w 7042083"/>
              <a:gd name="connsiteY1" fmla="*/ 406170 h 4380349"/>
              <a:gd name="connsiteX2" fmla="*/ 7042083 w 7042083"/>
              <a:gd name="connsiteY2" fmla="*/ 3655528 h 4380349"/>
              <a:gd name="connsiteX3" fmla="*/ 6317262 w 7042083"/>
              <a:gd name="connsiteY3" fmla="*/ 4380349 h 4380349"/>
              <a:gd name="connsiteX4" fmla="*/ 724821 w 7042083"/>
              <a:gd name="connsiteY4" fmla="*/ 4380349 h 4380349"/>
              <a:gd name="connsiteX5" fmla="*/ 0 w 7042083"/>
              <a:gd name="connsiteY5" fmla="*/ 3655528 h 4380349"/>
              <a:gd name="connsiteX6" fmla="*/ 0 w 7042083"/>
              <a:gd name="connsiteY6" fmla="*/ 406170 h 4380349"/>
              <a:gd name="connsiteX0" fmla="*/ 0 w 7042083"/>
              <a:gd name="connsiteY0" fmla="*/ 240694 h 4214873"/>
              <a:gd name="connsiteX1" fmla="*/ 7042083 w 7042083"/>
              <a:gd name="connsiteY1" fmla="*/ 240694 h 4214873"/>
              <a:gd name="connsiteX2" fmla="*/ 7042083 w 7042083"/>
              <a:gd name="connsiteY2" fmla="*/ 3490052 h 4214873"/>
              <a:gd name="connsiteX3" fmla="*/ 6317262 w 7042083"/>
              <a:gd name="connsiteY3" fmla="*/ 4214873 h 4214873"/>
              <a:gd name="connsiteX4" fmla="*/ 724821 w 7042083"/>
              <a:gd name="connsiteY4" fmla="*/ 4214873 h 4214873"/>
              <a:gd name="connsiteX5" fmla="*/ 0 w 7042083"/>
              <a:gd name="connsiteY5" fmla="*/ 3490052 h 4214873"/>
              <a:gd name="connsiteX6" fmla="*/ 0 w 7042083"/>
              <a:gd name="connsiteY6" fmla="*/ 240694 h 4214873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724821 w 7042083"/>
              <a:gd name="connsiteY4" fmla="*/ 3974179 h 3974179"/>
              <a:gd name="connsiteX5" fmla="*/ 0 w 7042083"/>
              <a:gd name="connsiteY5" fmla="*/ 3249358 h 3974179"/>
              <a:gd name="connsiteX6" fmla="*/ 0 w 7042083"/>
              <a:gd name="connsiteY6" fmla="*/ 0 h 3974179"/>
              <a:gd name="connsiteX0" fmla="*/ 48353 w 7090436"/>
              <a:gd name="connsiteY0" fmla="*/ 0 h 3974179"/>
              <a:gd name="connsiteX1" fmla="*/ 7090436 w 7090436"/>
              <a:gd name="connsiteY1" fmla="*/ 0 h 3974179"/>
              <a:gd name="connsiteX2" fmla="*/ 7090436 w 7090436"/>
              <a:gd name="connsiteY2" fmla="*/ 3249358 h 3974179"/>
              <a:gd name="connsiteX3" fmla="*/ 6365615 w 7090436"/>
              <a:gd name="connsiteY3" fmla="*/ 3974179 h 3974179"/>
              <a:gd name="connsiteX4" fmla="*/ 773174 w 7090436"/>
              <a:gd name="connsiteY4" fmla="*/ 3974179 h 3974179"/>
              <a:gd name="connsiteX5" fmla="*/ 48353 w 7090436"/>
              <a:gd name="connsiteY5" fmla="*/ 3249358 h 3974179"/>
              <a:gd name="connsiteX6" fmla="*/ 48353 w 7090436"/>
              <a:gd name="connsiteY6" fmla="*/ 0 h 3974179"/>
              <a:gd name="connsiteX0" fmla="*/ 0 w 7042083"/>
              <a:gd name="connsiteY0" fmla="*/ 0 h 3974179"/>
              <a:gd name="connsiteX1" fmla="*/ 7042083 w 7042083"/>
              <a:gd name="connsiteY1" fmla="*/ 0 h 3974179"/>
              <a:gd name="connsiteX2" fmla="*/ 7042083 w 7042083"/>
              <a:gd name="connsiteY2" fmla="*/ 3249358 h 3974179"/>
              <a:gd name="connsiteX3" fmla="*/ 6317262 w 7042083"/>
              <a:gd name="connsiteY3" fmla="*/ 3974179 h 3974179"/>
              <a:gd name="connsiteX4" fmla="*/ 0 w 7042083"/>
              <a:gd name="connsiteY4" fmla="*/ 3249358 h 3974179"/>
              <a:gd name="connsiteX5" fmla="*/ 0 w 7042083"/>
              <a:gd name="connsiteY5" fmla="*/ 0 h 3974179"/>
              <a:gd name="connsiteX0" fmla="*/ 19456 w 7061539"/>
              <a:gd name="connsiteY0" fmla="*/ 0 h 5759094"/>
              <a:gd name="connsiteX1" fmla="*/ 7061539 w 7061539"/>
              <a:gd name="connsiteY1" fmla="*/ 0 h 5759094"/>
              <a:gd name="connsiteX2" fmla="*/ 7061539 w 7061539"/>
              <a:gd name="connsiteY2" fmla="*/ 3249358 h 5759094"/>
              <a:gd name="connsiteX3" fmla="*/ 6336718 w 7061539"/>
              <a:gd name="connsiteY3" fmla="*/ 3974179 h 5759094"/>
              <a:gd name="connsiteX4" fmla="*/ 0 w 7061539"/>
              <a:gd name="connsiteY4" fmla="*/ 5759094 h 5759094"/>
              <a:gd name="connsiteX5" fmla="*/ 19456 w 7061539"/>
              <a:gd name="connsiteY5" fmla="*/ 0 h 5759094"/>
              <a:gd name="connsiteX0" fmla="*/ 19456 w 7061539"/>
              <a:gd name="connsiteY0" fmla="*/ 0 h 5759094"/>
              <a:gd name="connsiteX1" fmla="*/ 3465022 w 7061539"/>
              <a:gd name="connsiteY1" fmla="*/ 1222 h 5759094"/>
              <a:gd name="connsiteX2" fmla="*/ 7061539 w 7061539"/>
              <a:gd name="connsiteY2" fmla="*/ 0 h 5759094"/>
              <a:gd name="connsiteX3" fmla="*/ 7061539 w 7061539"/>
              <a:gd name="connsiteY3" fmla="*/ 3249358 h 5759094"/>
              <a:gd name="connsiteX4" fmla="*/ 6336718 w 7061539"/>
              <a:gd name="connsiteY4" fmla="*/ 3974179 h 5759094"/>
              <a:gd name="connsiteX5" fmla="*/ 0 w 7061539"/>
              <a:gd name="connsiteY5" fmla="*/ 5759094 h 5759094"/>
              <a:gd name="connsiteX6" fmla="*/ 19456 w 7061539"/>
              <a:gd name="connsiteY6" fmla="*/ 0 h 5759094"/>
              <a:gd name="connsiteX0" fmla="*/ 19456 w 9454543"/>
              <a:gd name="connsiteY0" fmla="*/ 0 h 5759094"/>
              <a:gd name="connsiteX1" fmla="*/ 3465022 w 9454543"/>
              <a:gd name="connsiteY1" fmla="*/ 1222 h 5759094"/>
              <a:gd name="connsiteX2" fmla="*/ 9454543 w 9454543"/>
              <a:gd name="connsiteY2" fmla="*/ 38911 h 5759094"/>
              <a:gd name="connsiteX3" fmla="*/ 7061539 w 9454543"/>
              <a:gd name="connsiteY3" fmla="*/ 3249358 h 5759094"/>
              <a:gd name="connsiteX4" fmla="*/ 6336718 w 9454543"/>
              <a:gd name="connsiteY4" fmla="*/ 3974179 h 5759094"/>
              <a:gd name="connsiteX5" fmla="*/ 0 w 9454543"/>
              <a:gd name="connsiteY5" fmla="*/ 5759094 h 5759094"/>
              <a:gd name="connsiteX6" fmla="*/ 19456 w 9454543"/>
              <a:gd name="connsiteY6" fmla="*/ 0 h 5759094"/>
              <a:gd name="connsiteX0" fmla="*/ 19456 w 9473998"/>
              <a:gd name="connsiteY0" fmla="*/ 0 h 5759094"/>
              <a:gd name="connsiteX1" fmla="*/ 3465022 w 9473998"/>
              <a:gd name="connsiteY1" fmla="*/ 1222 h 5759094"/>
              <a:gd name="connsiteX2" fmla="*/ 9454543 w 9473998"/>
              <a:gd name="connsiteY2" fmla="*/ 38911 h 5759094"/>
              <a:gd name="connsiteX3" fmla="*/ 9473998 w 9473998"/>
              <a:gd name="connsiteY3" fmla="*/ 661800 h 5759094"/>
              <a:gd name="connsiteX4" fmla="*/ 6336718 w 9473998"/>
              <a:gd name="connsiteY4" fmla="*/ 3974179 h 5759094"/>
              <a:gd name="connsiteX5" fmla="*/ 0 w 9473998"/>
              <a:gd name="connsiteY5" fmla="*/ 5759094 h 5759094"/>
              <a:gd name="connsiteX6" fmla="*/ 19456 w 9473998"/>
              <a:gd name="connsiteY6" fmla="*/ 0 h 5759094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645227 w 10099769"/>
              <a:gd name="connsiteY0" fmla="*/ 0 h 5782410"/>
              <a:gd name="connsiteX1" fmla="*/ 4090793 w 10099769"/>
              <a:gd name="connsiteY1" fmla="*/ 1222 h 5782410"/>
              <a:gd name="connsiteX2" fmla="*/ 10080314 w 10099769"/>
              <a:gd name="connsiteY2" fmla="*/ 38911 h 5782410"/>
              <a:gd name="connsiteX3" fmla="*/ 10099769 w 10099769"/>
              <a:gd name="connsiteY3" fmla="*/ 661800 h 5782410"/>
              <a:gd name="connsiteX4" fmla="*/ 9141485 w 10099769"/>
              <a:gd name="connsiteY4" fmla="*/ 1873004 h 5782410"/>
              <a:gd name="connsiteX5" fmla="*/ 625771 w 10099769"/>
              <a:gd name="connsiteY5" fmla="*/ 5759094 h 5782410"/>
              <a:gd name="connsiteX6" fmla="*/ 645227 w 10099769"/>
              <a:gd name="connsiteY6" fmla="*/ 0 h 5782410"/>
              <a:gd name="connsiteX0" fmla="*/ 23921 w 9478463"/>
              <a:gd name="connsiteY0" fmla="*/ 0 h 5759094"/>
              <a:gd name="connsiteX1" fmla="*/ 3469487 w 9478463"/>
              <a:gd name="connsiteY1" fmla="*/ 1222 h 5759094"/>
              <a:gd name="connsiteX2" fmla="*/ 9459008 w 9478463"/>
              <a:gd name="connsiteY2" fmla="*/ 38911 h 5759094"/>
              <a:gd name="connsiteX3" fmla="*/ 9478463 w 9478463"/>
              <a:gd name="connsiteY3" fmla="*/ 661800 h 5759094"/>
              <a:gd name="connsiteX4" fmla="*/ 8520179 w 9478463"/>
              <a:gd name="connsiteY4" fmla="*/ 1873004 h 5759094"/>
              <a:gd name="connsiteX5" fmla="*/ 4465 w 9478463"/>
              <a:gd name="connsiteY5" fmla="*/ 5759094 h 5759094"/>
              <a:gd name="connsiteX6" fmla="*/ 23921 w 9478463"/>
              <a:gd name="connsiteY6" fmla="*/ 0 h 5759094"/>
              <a:gd name="connsiteX0" fmla="*/ 8464 w 9463006"/>
              <a:gd name="connsiteY0" fmla="*/ 0 h 5836915"/>
              <a:gd name="connsiteX1" fmla="*/ 3454030 w 9463006"/>
              <a:gd name="connsiteY1" fmla="*/ 1222 h 5836915"/>
              <a:gd name="connsiteX2" fmla="*/ 9443551 w 9463006"/>
              <a:gd name="connsiteY2" fmla="*/ 38911 h 5836915"/>
              <a:gd name="connsiteX3" fmla="*/ 9463006 w 9463006"/>
              <a:gd name="connsiteY3" fmla="*/ 661800 h 5836915"/>
              <a:gd name="connsiteX4" fmla="*/ 8504722 w 9463006"/>
              <a:gd name="connsiteY4" fmla="*/ 1873004 h 5836915"/>
              <a:gd name="connsiteX5" fmla="*/ 8463 w 9463006"/>
              <a:gd name="connsiteY5" fmla="*/ 5836915 h 5836915"/>
              <a:gd name="connsiteX6" fmla="*/ 8464 w 9463006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661800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0 h 5836915"/>
              <a:gd name="connsiteX1" fmla="*/ 3454030 w 9463069"/>
              <a:gd name="connsiteY1" fmla="*/ 1222 h 5836915"/>
              <a:gd name="connsiteX2" fmla="*/ 9443551 w 9463069"/>
              <a:gd name="connsiteY2" fmla="*/ 38911 h 5836915"/>
              <a:gd name="connsiteX3" fmla="*/ 9463006 w 9463069"/>
              <a:gd name="connsiteY3" fmla="*/ 545068 h 5836915"/>
              <a:gd name="connsiteX4" fmla="*/ 8504722 w 9463069"/>
              <a:gd name="connsiteY4" fmla="*/ 1873004 h 5836915"/>
              <a:gd name="connsiteX5" fmla="*/ 8463 w 9463069"/>
              <a:gd name="connsiteY5" fmla="*/ 5836915 h 5836915"/>
              <a:gd name="connsiteX6" fmla="*/ 8464 w 9463069"/>
              <a:gd name="connsiteY6" fmla="*/ 0 h 5836915"/>
              <a:gd name="connsiteX0" fmla="*/ 8464 w 9463069"/>
              <a:gd name="connsiteY0" fmla="*/ 8386 h 5845301"/>
              <a:gd name="connsiteX1" fmla="*/ 3454030 w 9463069"/>
              <a:gd name="connsiteY1" fmla="*/ 9608 h 5845301"/>
              <a:gd name="connsiteX2" fmla="*/ 9427785 w 9463069"/>
              <a:gd name="connsiteY2" fmla="*/ 0 h 5845301"/>
              <a:gd name="connsiteX3" fmla="*/ 9463006 w 9463069"/>
              <a:gd name="connsiteY3" fmla="*/ 553454 h 5845301"/>
              <a:gd name="connsiteX4" fmla="*/ 8504722 w 9463069"/>
              <a:gd name="connsiteY4" fmla="*/ 1881390 h 5845301"/>
              <a:gd name="connsiteX5" fmla="*/ 8463 w 9463069"/>
              <a:gd name="connsiteY5" fmla="*/ 5845301 h 5845301"/>
              <a:gd name="connsiteX6" fmla="*/ 8464 w 9463069"/>
              <a:gd name="connsiteY6" fmla="*/ 8386 h 5845301"/>
              <a:gd name="connsiteX0" fmla="*/ 8464 w 9463069"/>
              <a:gd name="connsiteY0" fmla="*/ 503 h 5837418"/>
              <a:gd name="connsiteX1" fmla="*/ 3454030 w 9463069"/>
              <a:gd name="connsiteY1" fmla="*/ 1725 h 5837418"/>
              <a:gd name="connsiteX2" fmla="*/ 9459316 w 9463069"/>
              <a:gd name="connsiteY2" fmla="*/ 0 h 5837418"/>
              <a:gd name="connsiteX3" fmla="*/ 9463006 w 9463069"/>
              <a:gd name="connsiteY3" fmla="*/ 545571 h 5837418"/>
              <a:gd name="connsiteX4" fmla="*/ 8504722 w 9463069"/>
              <a:gd name="connsiteY4" fmla="*/ 1873507 h 5837418"/>
              <a:gd name="connsiteX5" fmla="*/ 8463 w 9463069"/>
              <a:gd name="connsiteY5" fmla="*/ 5837418 h 5837418"/>
              <a:gd name="connsiteX6" fmla="*/ 8464 w 9463069"/>
              <a:gd name="connsiteY6" fmla="*/ 503 h 583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63069" h="5837418">
                <a:moveTo>
                  <a:pt x="8464" y="503"/>
                </a:moveTo>
                <a:lnTo>
                  <a:pt x="3454030" y="1725"/>
                </a:lnTo>
                <a:lnTo>
                  <a:pt x="9459316" y="0"/>
                </a:lnTo>
                <a:lnTo>
                  <a:pt x="9463006" y="545571"/>
                </a:lnTo>
                <a:cubicBezTo>
                  <a:pt x="9463006" y="945879"/>
                  <a:pt x="9488689" y="1406580"/>
                  <a:pt x="8504722" y="1873507"/>
                </a:cubicBezTo>
                <a:lnTo>
                  <a:pt x="8463" y="5837418"/>
                </a:lnTo>
                <a:cubicBezTo>
                  <a:pt x="-6797" y="5836537"/>
                  <a:pt x="1979" y="1920201"/>
                  <a:pt x="8464" y="503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marL="342694" marR="0" indent="-342694" algn="l" defTabSz="913852" rtl="0" eaLnBrk="1" fontAlgn="base" latinLnBrk="0" hangingPunct="1">
              <a:lnSpc>
                <a:spcPct val="10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10669" y="3676529"/>
            <a:ext cx="6468533" cy="1089529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Text Style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-Dar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Use This Layout for Full Page Picture Slide /</a:t>
            </a:r>
            <a:br>
              <a:rPr lang="en-US" dirty="0"/>
            </a:br>
            <a:r>
              <a:rPr lang="en-US" dirty="0"/>
              <a:t>Dark Text on Light Background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-L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lang="en-US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This Layout for Full Page Picture Slide / Light Text on Dark Background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5823616" y="627814"/>
            <a:ext cx="6383257" cy="6248232"/>
          </a:xfrm>
          <a:custGeom>
            <a:avLst/>
            <a:gdLst>
              <a:gd name="connsiteX0" fmla="*/ 0 w 7343775"/>
              <a:gd name="connsiteY0" fmla="*/ 0 h 5349875"/>
              <a:gd name="connsiteX1" fmla="*/ 7343775 w 7343775"/>
              <a:gd name="connsiteY1" fmla="*/ 0 h 5349875"/>
              <a:gd name="connsiteX2" fmla="*/ 7343775 w 7343775"/>
              <a:gd name="connsiteY2" fmla="*/ 5349875 h 5349875"/>
              <a:gd name="connsiteX3" fmla="*/ 0 w 7343775"/>
              <a:gd name="connsiteY3" fmla="*/ 5349875 h 5349875"/>
              <a:gd name="connsiteX4" fmla="*/ 0 w 7343775"/>
              <a:gd name="connsiteY4" fmla="*/ 0 h 5349875"/>
              <a:gd name="connsiteX0" fmla="*/ 0 w 7375860"/>
              <a:gd name="connsiteY0" fmla="*/ 3384884 h 5349875"/>
              <a:gd name="connsiteX1" fmla="*/ 7375860 w 7375860"/>
              <a:gd name="connsiteY1" fmla="*/ 0 h 5349875"/>
              <a:gd name="connsiteX2" fmla="*/ 7375860 w 7375860"/>
              <a:gd name="connsiteY2" fmla="*/ 5349875 h 5349875"/>
              <a:gd name="connsiteX3" fmla="*/ 32085 w 7375860"/>
              <a:gd name="connsiteY3" fmla="*/ 5349875 h 5349875"/>
              <a:gd name="connsiteX4" fmla="*/ 0 w 7375860"/>
              <a:gd name="connsiteY4" fmla="*/ 3384884 h 5349875"/>
              <a:gd name="connsiteX0" fmla="*/ 0 w 7391902"/>
              <a:gd name="connsiteY0" fmla="*/ 4251157 h 6216148"/>
              <a:gd name="connsiteX1" fmla="*/ 7391902 w 7391902"/>
              <a:gd name="connsiteY1" fmla="*/ 0 h 6216148"/>
              <a:gd name="connsiteX2" fmla="*/ 7375860 w 7391902"/>
              <a:gd name="connsiteY2" fmla="*/ 6216148 h 6216148"/>
              <a:gd name="connsiteX3" fmla="*/ 32085 w 7391902"/>
              <a:gd name="connsiteY3" fmla="*/ 6216148 h 6216148"/>
              <a:gd name="connsiteX4" fmla="*/ 0 w 7391902"/>
              <a:gd name="connsiteY4" fmla="*/ 4251157 h 6216148"/>
              <a:gd name="connsiteX0" fmla="*/ 0 w 7359817"/>
              <a:gd name="connsiteY0" fmla="*/ 4251157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0 w 7359817"/>
              <a:gd name="connsiteY4" fmla="*/ 4251157 h 6216148"/>
              <a:gd name="connsiteX0" fmla="*/ 994610 w 7359817"/>
              <a:gd name="connsiteY0" fmla="*/ 3705726 h 6216148"/>
              <a:gd name="connsiteX1" fmla="*/ 7359817 w 7359817"/>
              <a:gd name="connsiteY1" fmla="*/ 0 h 6216148"/>
              <a:gd name="connsiteX2" fmla="*/ 7343775 w 7359817"/>
              <a:gd name="connsiteY2" fmla="*/ 6216148 h 6216148"/>
              <a:gd name="connsiteX3" fmla="*/ 0 w 7359817"/>
              <a:gd name="connsiteY3" fmla="*/ 6216148 h 6216148"/>
              <a:gd name="connsiteX4" fmla="*/ 994610 w 7359817"/>
              <a:gd name="connsiteY4" fmla="*/ 3705726 h 6216148"/>
              <a:gd name="connsiteX0" fmla="*/ 16042 w 6381249"/>
              <a:gd name="connsiteY0" fmla="*/ 3705726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705726 h 6248232"/>
              <a:gd name="connsiteX0" fmla="*/ 16042 w 6381249"/>
              <a:gd name="connsiteY0" fmla="*/ 3593432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6042 w 6381249"/>
              <a:gd name="connsiteY4" fmla="*/ 3593432 h 6248232"/>
              <a:gd name="connsiteX0" fmla="*/ 627 w 6401929"/>
              <a:gd name="connsiteY0" fmla="*/ 3599448 h 6248232"/>
              <a:gd name="connsiteX1" fmla="*/ 6401929 w 6401929"/>
              <a:gd name="connsiteY1" fmla="*/ 0 h 6248232"/>
              <a:gd name="connsiteX2" fmla="*/ 6385887 w 6401929"/>
              <a:gd name="connsiteY2" fmla="*/ 6216148 h 6248232"/>
              <a:gd name="connsiteX3" fmla="*/ 20680 w 6401929"/>
              <a:gd name="connsiteY3" fmla="*/ 6248232 h 6248232"/>
              <a:gd name="connsiteX4" fmla="*/ 627 w 6401929"/>
              <a:gd name="connsiteY4" fmla="*/ 3599448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4010 w 6381249"/>
              <a:gd name="connsiteY0" fmla="*/ 3605464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4010 w 6381249"/>
              <a:gd name="connsiteY4" fmla="*/ 3605464 h 6248232"/>
              <a:gd name="connsiteX0" fmla="*/ 0 w 6395286"/>
              <a:gd name="connsiteY0" fmla="*/ 3611480 h 6248232"/>
              <a:gd name="connsiteX1" fmla="*/ 6395286 w 6395286"/>
              <a:gd name="connsiteY1" fmla="*/ 0 h 6248232"/>
              <a:gd name="connsiteX2" fmla="*/ 6379244 w 6395286"/>
              <a:gd name="connsiteY2" fmla="*/ 6216148 h 6248232"/>
              <a:gd name="connsiteX3" fmla="*/ 14037 w 6395286"/>
              <a:gd name="connsiteY3" fmla="*/ 6248232 h 6248232"/>
              <a:gd name="connsiteX4" fmla="*/ 0 w 6395286"/>
              <a:gd name="connsiteY4" fmla="*/ 3611480 h 6248232"/>
              <a:gd name="connsiteX0" fmla="*/ 10026 w 6381249"/>
              <a:gd name="connsiteY0" fmla="*/ 3611480 h 6248232"/>
              <a:gd name="connsiteX1" fmla="*/ 6381249 w 6381249"/>
              <a:gd name="connsiteY1" fmla="*/ 0 h 6248232"/>
              <a:gd name="connsiteX2" fmla="*/ 6365207 w 6381249"/>
              <a:gd name="connsiteY2" fmla="*/ 6216148 h 6248232"/>
              <a:gd name="connsiteX3" fmla="*/ 0 w 6381249"/>
              <a:gd name="connsiteY3" fmla="*/ 6248232 h 6248232"/>
              <a:gd name="connsiteX4" fmla="*/ 10026 w 6381249"/>
              <a:gd name="connsiteY4" fmla="*/ 3611480 h 6248232"/>
              <a:gd name="connsiteX0" fmla="*/ 0 w 6389271"/>
              <a:gd name="connsiteY0" fmla="*/ 3623512 h 6248232"/>
              <a:gd name="connsiteX1" fmla="*/ 6389271 w 6389271"/>
              <a:gd name="connsiteY1" fmla="*/ 0 h 6248232"/>
              <a:gd name="connsiteX2" fmla="*/ 6373229 w 6389271"/>
              <a:gd name="connsiteY2" fmla="*/ 6216148 h 6248232"/>
              <a:gd name="connsiteX3" fmla="*/ 8022 w 6389271"/>
              <a:gd name="connsiteY3" fmla="*/ 6248232 h 6248232"/>
              <a:gd name="connsiteX4" fmla="*/ 0 w 6389271"/>
              <a:gd name="connsiteY4" fmla="*/ 3623512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67215 w 6383257"/>
              <a:gd name="connsiteY2" fmla="*/ 6216148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  <a:gd name="connsiteX0" fmla="*/ 1 w 6383257"/>
              <a:gd name="connsiteY0" fmla="*/ 3629528 h 6248232"/>
              <a:gd name="connsiteX1" fmla="*/ 6383257 w 6383257"/>
              <a:gd name="connsiteY1" fmla="*/ 0 h 6248232"/>
              <a:gd name="connsiteX2" fmla="*/ 6379247 w 6383257"/>
              <a:gd name="connsiteY2" fmla="*/ 6228179 h 6248232"/>
              <a:gd name="connsiteX3" fmla="*/ 2008 w 6383257"/>
              <a:gd name="connsiteY3" fmla="*/ 6248232 h 6248232"/>
              <a:gd name="connsiteX4" fmla="*/ 1 w 6383257"/>
              <a:gd name="connsiteY4" fmla="*/ 3629528 h 624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3257" h="6248232">
                <a:moveTo>
                  <a:pt x="1" y="3629528"/>
                </a:moveTo>
                <a:cubicBezTo>
                  <a:pt x="-668" y="3646963"/>
                  <a:pt x="4257511" y="1201821"/>
                  <a:pt x="6383257" y="0"/>
                </a:cubicBezTo>
                <a:cubicBezTo>
                  <a:pt x="6377910" y="2072049"/>
                  <a:pt x="6384594" y="4156130"/>
                  <a:pt x="6379247" y="6228179"/>
                </a:cubicBezTo>
                <a:lnTo>
                  <a:pt x="2008" y="6248232"/>
                </a:lnTo>
                <a:cubicBezTo>
                  <a:pt x="7355" y="5363299"/>
                  <a:pt x="670" y="3612093"/>
                  <a:pt x="1" y="3629528"/>
                </a:cubicBez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57213" y="1168400"/>
            <a:ext cx="4598987" cy="51181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  <a:lvl2pPr marL="456926" indent="0" algn="l">
              <a:buNone/>
              <a:defRPr/>
            </a:lvl2pPr>
            <a:lvl3pPr marL="913852" indent="0" algn="l">
              <a:buNone/>
              <a:defRPr/>
            </a:lvl3pPr>
            <a:lvl4pPr marL="1370778" indent="0" algn="l">
              <a:buNone/>
              <a:defRPr/>
            </a:lvl4pPr>
            <a:lvl5pPr marL="1827704" indent="0" algn="l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 bwMode="auto">
          <a:xfrm>
            <a:off x="5513907" y="4"/>
            <a:ext cx="6674918" cy="5999747"/>
          </a:xfrm>
          <a:custGeom>
            <a:avLst/>
            <a:gdLst>
              <a:gd name="connsiteX0" fmla="*/ 0 w 5279255"/>
              <a:gd name="connsiteY0" fmla="*/ 0 h 2741291"/>
              <a:gd name="connsiteX1" fmla="*/ 5279255 w 5279255"/>
              <a:gd name="connsiteY1" fmla="*/ 0 h 2741291"/>
              <a:gd name="connsiteX2" fmla="*/ 5279255 w 5279255"/>
              <a:gd name="connsiteY2" fmla="*/ 2741291 h 2741291"/>
              <a:gd name="connsiteX3" fmla="*/ 1534424 w 5279255"/>
              <a:gd name="connsiteY3" fmla="*/ 2741291 h 2741291"/>
              <a:gd name="connsiteX4" fmla="*/ 0 w 5279255"/>
              <a:gd name="connsiteY4" fmla="*/ 1206867 h 2741291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534424 w 5304753"/>
              <a:gd name="connsiteY3" fmla="*/ 2741291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896967 w 5304753"/>
              <a:gd name="connsiteY3" fmla="*/ 2826956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3"/>
              <a:gd name="connsiteY0" fmla="*/ 0 h 6407767"/>
              <a:gd name="connsiteX1" fmla="*/ 5279255 w 5304753"/>
              <a:gd name="connsiteY1" fmla="*/ 0 h 6407767"/>
              <a:gd name="connsiteX2" fmla="*/ 5304753 w 5304753"/>
              <a:gd name="connsiteY2" fmla="*/ 6407767 h 6407767"/>
              <a:gd name="connsiteX3" fmla="*/ 1037208 w 5304753"/>
              <a:gd name="connsiteY3" fmla="*/ 3032553 h 6407767"/>
              <a:gd name="connsiteX4" fmla="*/ 0 w 5304753"/>
              <a:gd name="connsiteY4" fmla="*/ 1206867 h 6407767"/>
              <a:gd name="connsiteX5" fmla="*/ 0 w 5304753"/>
              <a:gd name="connsiteY5" fmla="*/ 0 h 6407767"/>
              <a:gd name="connsiteX0" fmla="*/ 0 w 5304754"/>
              <a:gd name="connsiteY0" fmla="*/ 0 h 6407767"/>
              <a:gd name="connsiteX1" fmla="*/ 5304754 w 5304754"/>
              <a:gd name="connsiteY1" fmla="*/ 0 h 6407767"/>
              <a:gd name="connsiteX2" fmla="*/ 5304753 w 5304754"/>
              <a:gd name="connsiteY2" fmla="*/ 6407767 h 6407767"/>
              <a:gd name="connsiteX3" fmla="*/ 1037208 w 5304754"/>
              <a:gd name="connsiteY3" fmla="*/ 3032553 h 6407767"/>
              <a:gd name="connsiteX4" fmla="*/ 0 w 5304754"/>
              <a:gd name="connsiteY4" fmla="*/ 1206867 h 6407767"/>
              <a:gd name="connsiteX5" fmla="*/ 0 w 5304754"/>
              <a:gd name="connsiteY5" fmla="*/ 0 h 640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04754" h="6407767">
                <a:moveTo>
                  <a:pt x="0" y="0"/>
                </a:moveTo>
                <a:lnTo>
                  <a:pt x="5304754" y="0"/>
                </a:lnTo>
                <a:cubicBezTo>
                  <a:pt x="5304754" y="2135922"/>
                  <a:pt x="5304753" y="4271845"/>
                  <a:pt x="5304753" y="6407767"/>
                </a:cubicBezTo>
                <a:cubicBezTo>
                  <a:pt x="3266598" y="4848658"/>
                  <a:pt x="2718956" y="4488862"/>
                  <a:pt x="1037208" y="3032553"/>
                </a:cubicBezTo>
                <a:cubicBezTo>
                  <a:pt x="266264" y="2398629"/>
                  <a:pt x="0" y="2054306"/>
                  <a:pt x="0" y="12068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1A2D1">
                  <a:lumMod val="100000"/>
                </a:srgbClr>
              </a:gs>
              <a:gs pos="68000">
                <a:srgbClr val="5CE500">
                  <a:alpha val="55000"/>
                </a:srgbClr>
              </a:gs>
            </a:gsLst>
            <a:lin ang="42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890954" y="12736520"/>
            <a:ext cx="5934075" cy="38909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57213" y="1193800"/>
            <a:ext cx="4598987" cy="5194300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2840458"/>
            <a:ext cx="771152" cy="96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343" y="2461461"/>
            <a:ext cx="981109" cy="1287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2" y="3353747"/>
            <a:ext cx="315917" cy="364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51" y="2813484"/>
            <a:ext cx="5029463" cy="1200893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7"/>
            <a:ext cx="9972675" cy="6929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795338" y="2828839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9" orient="horz" pos="2160">
          <p15:clr>
            <a:srgbClr val="FBAE40"/>
          </p15:clr>
        </p15:guide>
        <p15:guide id="10" pos="57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Te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dien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" y="25400"/>
            <a:ext cx="1218882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4"/>
            <a:ext cx="12188825" cy="5075939"/>
          </a:xfrm>
          <a:prstGeom prst="rect">
            <a:avLst/>
          </a:prstGeom>
        </p:spPr>
      </p:pic>
      <p:sp>
        <p:nvSpPr>
          <p:cNvPr id="16" name="Triangle 7"/>
          <p:cNvSpPr/>
          <p:nvPr userDrawn="1"/>
        </p:nvSpPr>
        <p:spPr bwMode="auto">
          <a:xfrm>
            <a:off x="7784658" y="4381017"/>
            <a:ext cx="4404167" cy="2476983"/>
          </a:xfrm>
          <a:custGeom>
            <a:avLst/>
            <a:gdLst>
              <a:gd name="connsiteX0" fmla="*/ 0 w 3090440"/>
              <a:gd name="connsiteY0" fmla="*/ 2812648 h 2812648"/>
              <a:gd name="connsiteX1" fmla="*/ 1545220 w 3090440"/>
              <a:gd name="connsiteY1" fmla="*/ 0 h 2812648"/>
              <a:gd name="connsiteX2" fmla="*/ 3090440 w 3090440"/>
              <a:gd name="connsiteY2" fmla="*/ 2812648 h 2812648"/>
              <a:gd name="connsiteX3" fmla="*/ 0 w 3090440"/>
              <a:gd name="connsiteY3" fmla="*/ 2812648 h 2812648"/>
              <a:gd name="connsiteX0" fmla="*/ 0 w 3177251"/>
              <a:gd name="connsiteY0" fmla="*/ 2442258 h 2442258"/>
              <a:gd name="connsiteX1" fmla="*/ 3177251 w 3177251"/>
              <a:gd name="connsiteY1" fmla="*/ 0 h 2442258"/>
              <a:gd name="connsiteX2" fmla="*/ 3090440 w 3177251"/>
              <a:gd name="connsiteY2" fmla="*/ 2442258 h 2442258"/>
              <a:gd name="connsiteX3" fmla="*/ 0 w 3177251"/>
              <a:gd name="connsiteY3" fmla="*/ 2442258 h 2442258"/>
              <a:gd name="connsiteX0" fmla="*/ 0 w 3536066"/>
              <a:gd name="connsiteY0" fmla="*/ 2488557 h 2488557"/>
              <a:gd name="connsiteX1" fmla="*/ 3536066 w 3536066"/>
              <a:gd name="connsiteY1" fmla="*/ 0 h 2488557"/>
              <a:gd name="connsiteX2" fmla="*/ 3449255 w 3536066"/>
              <a:gd name="connsiteY2" fmla="*/ 2442258 h 2488557"/>
              <a:gd name="connsiteX3" fmla="*/ 0 w 3536066"/>
              <a:gd name="connsiteY3" fmla="*/ 2488557 h 2488557"/>
              <a:gd name="connsiteX0" fmla="*/ 0 w 4265271"/>
              <a:gd name="connsiteY0" fmla="*/ 2338086 h 2338086"/>
              <a:gd name="connsiteX1" fmla="*/ 4265271 w 4265271"/>
              <a:gd name="connsiteY1" fmla="*/ 0 h 2338086"/>
              <a:gd name="connsiteX2" fmla="*/ 3449255 w 4265271"/>
              <a:gd name="connsiteY2" fmla="*/ 2291787 h 2338086"/>
              <a:gd name="connsiteX3" fmla="*/ 0 w 4265271"/>
              <a:gd name="connsiteY3" fmla="*/ 2338086 h 2338086"/>
              <a:gd name="connsiteX0" fmla="*/ 0 w 4334719"/>
              <a:gd name="connsiteY0" fmla="*/ 2453833 h 2453833"/>
              <a:gd name="connsiteX1" fmla="*/ 4334719 w 4334719"/>
              <a:gd name="connsiteY1" fmla="*/ 0 h 2453833"/>
              <a:gd name="connsiteX2" fmla="*/ 3449255 w 4334719"/>
              <a:gd name="connsiteY2" fmla="*/ 2407534 h 2453833"/>
              <a:gd name="connsiteX3" fmla="*/ 0 w 4334719"/>
              <a:gd name="connsiteY3" fmla="*/ 2453833 h 2453833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282632 w 4334719"/>
              <a:gd name="connsiteY2" fmla="*/ 2465408 h 2465408"/>
              <a:gd name="connsiteX3" fmla="*/ 0 w 4334719"/>
              <a:gd name="connsiteY3" fmla="*/ 2453833 h 2465408"/>
              <a:gd name="connsiteX0" fmla="*/ 0 w 4334719"/>
              <a:gd name="connsiteY0" fmla="*/ 2453833 h 2465408"/>
              <a:gd name="connsiteX1" fmla="*/ 4334719 w 4334719"/>
              <a:gd name="connsiteY1" fmla="*/ 0 h 2465408"/>
              <a:gd name="connsiteX2" fmla="*/ 4328930 w 4334719"/>
              <a:gd name="connsiteY2" fmla="*/ 2465408 h 2465408"/>
              <a:gd name="connsiteX3" fmla="*/ 0 w 4334719"/>
              <a:gd name="connsiteY3" fmla="*/ 2453833 h 2465408"/>
              <a:gd name="connsiteX0" fmla="*/ 0 w 4404167"/>
              <a:gd name="connsiteY0" fmla="*/ 2476983 h 2476983"/>
              <a:gd name="connsiteX1" fmla="*/ 4404167 w 4404167"/>
              <a:gd name="connsiteY1" fmla="*/ 0 h 2476983"/>
              <a:gd name="connsiteX2" fmla="*/ 4398378 w 4404167"/>
              <a:gd name="connsiteY2" fmla="*/ 2465408 h 2476983"/>
              <a:gd name="connsiteX3" fmla="*/ 0 w 4404167"/>
              <a:gd name="connsiteY3" fmla="*/ 2476983 h 2476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4167" h="2476983">
                <a:moveTo>
                  <a:pt x="0" y="2476983"/>
                </a:moveTo>
                <a:lnTo>
                  <a:pt x="4404167" y="0"/>
                </a:lnTo>
                <a:cubicBezTo>
                  <a:pt x="4402237" y="821803"/>
                  <a:pt x="4400308" y="1643605"/>
                  <a:pt x="4398378" y="2465408"/>
                </a:cubicBezTo>
                <a:lnTo>
                  <a:pt x="0" y="2476983"/>
                </a:lnTo>
                <a:close/>
              </a:path>
            </a:pathLst>
          </a:custGeom>
          <a:gradFill flip="none" rotWithShape="1">
            <a:gsLst>
              <a:gs pos="43000">
                <a:srgbClr val="484D50">
                  <a:alpha val="21000"/>
                </a:srgbClr>
              </a:gs>
              <a:gs pos="0">
                <a:srgbClr val="484D50">
                  <a:alpha val="0"/>
                </a:srgbClr>
              </a:gs>
              <a:gs pos="66000">
                <a:srgbClr val="484D50">
                  <a:alpha val="3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black">
          <a:xfrm>
            <a:off x="4246150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2017 Progress Software Corporation and/or its subsidiaries or affiliates. All rights reserved.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312986" y="2886286"/>
            <a:ext cx="7562852" cy="568114"/>
          </a:xfrm>
        </p:spPr>
        <p:txBody>
          <a:bodyPr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  <a:lvl2pPr marL="456926" indent="0" algn="ctr">
              <a:buNone/>
              <a:defRPr/>
            </a:lvl2pPr>
            <a:lvl3pPr marL="913852" indent="0" algn="ctr">
              <a:buNone/>
              <a:defRPr/>
            </a:lvl3pPr>
            <a:lvl4pPr marL="1370778" indent="0" algn="ctr">
              <a:buNone/>
              <a:defRPr/>
            </a:lvl4pPr>
            <a:lvl5pPr marL="1827704" indent="0" algn="ctr">
              <a:buNone/>
              <a:defRPr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rgbClr val="5CE500"/>
              </a:buClr>
              <a:defRPr sz="2800"/>
            </a:lvl1pPr>
            <a:lvl2pPr>
              <a:buClr>
                <a:srgbClr val="5CE500"/>
              </a:buClr>
              <a:defRPr sz="2400"/>
            </a:lvl2pPr>
            <a:lvl3pPr>
              <a:buClr>
                <a:srgbClr val="5CE500"/>
              </a:buClr>
              <a:defRPr sz="2000"/>
            </a:lvl3pPr>
            <a:lvl4pPr>
              <a:buClr>
                <a:srgbClr val="5CE500"/>
              </a:buClr>
              <a:defRPr sz="18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8" cy="5172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2100"/>
              </a:spcBef>
              <a:buClr>
                <a:srgbClr val="5CE500"/>
              </a:buClr>
              <a:buFontTx/>
              <a:buNone/>
              <a:defRPr sz="2400">
                <a:solidFill>
                  <a:schemeClr val="tx1"/>
                </a:solidFill>
              </a:defRPr>
            </a:lvl1pPr>
            <a:lvl2pPr marL="456926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2pPr>
            <a:lvl3pPr marL="913852" indent="0">
              <a:buClr>
                <a:srgbClr val="5CE500"/>
              </a:buClr>
              <a:buFontTx/>
              <a:buNone/>
              <a:defRPr sz="2000">
                <a:solidFill>
                  <a:srgbClr val="4B4E52"/>
                </a:solidFill>
              </a:defRPr>
            </a:lvl3pPr>
            <a:lvl4pPr marL="1370778" indent="0">
              <a:buClr>
                <a:srgbClr val="5CE500"/>
              </a:buClr>
              <a:buFontTx/>
              <a:buNone/>
              <a:defRPr sz="1800">
                <a:solidFill>
                  <a:srgbClr val="4B4E52"/>
                </a:solidFill>
              </a:defRPr>
            </a:lvl4pPr>
            <a:lvl5pPr>
              <a:buClr>
                <a:srgbClr val="5CE500"/>
              </a:buCl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  <a:prstGeom prst="rect">
            <a:avLst/>
          </a:prstGeom>
        </p:spPr>
        <p:txBody>
          <a:bodyPr/>
          <a:lstStyle>
            <a:lvl1pPr>
              <a:defRPr sz="35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57815" y="488362"/>
            <a:ext cx="10948387" cy="59093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7814" y="1200154"/>
            <a:ext cx="10948386" cy="51720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sz="2798"/>
              <a:t>Edit Master text styles</a:t>
            </a:r>
          </a:p>
          <a:p>
            <a:pPr lvl="1"/>
            <a:r>
              <a:rPr lang="en-US" sz="2798"/>
              <a:t>Second level</a:t>
            </a:r>
          </a:p>
          <a:p>
            <a:pPr lvl="2"/>
            <a:r>
              <a:rPr lang="en-US" sz="2798"/>
              <a:t>Third level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158" name="Rectangle 6"/>
          <p:cNvSpPr>
            <a:spLocks noChangeArrowheads="1"/>
          </p:cNvSpPr>
          <p:nvPr/>
        </p:nvSpPr>
        <p:spPr bwMode="auto">
          <a:xfrm>
            <a:off x="11909169" y="6613080"/>
            <a:ext cx="141064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defTabSz="1032843" eaLnBrk="0" hangingPunct="0">
              <a:spcBef>
                <a:spcPct val="0"/>
              </a:spcBef>
              <a:buSzTx/>
              <a:defRPr/>
            </a:pPr>
            <a:fld id="{CE68E300-6CD8-4700-9D8F-1117408838C5}" type="slidenum">
              <a:rPr lang="en-US" sz="9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pPr algn="l" defTabSz="1032843" eaLnBrk="0" hangingPunct="0">
                <a:spcBef>
                  <a:spcPct val="0"/>
                </a:spcBef>
                <a:buSzTx/>
                <a:defRPr/>
              </a:pPr>
              <a:t>‹#›</a:t>
            </a:fld>
            <a:endParaRPr lang="en-US" sz="900" i="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black">
          <a:xfrm>
            <a:off x="4246152" y="6621282"/>
            <a:ext cx="36965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l" eaLnBrk="0" hangingPunct="0">
              <a:buSzTx/>
              <a:defRPr/>
            </a:pPr>
            <a:r>
              <a:rPr lang="en-US" sz="7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© 2018 Progress Software Corporation and/or its subsidiaries or affiliates. All rights reserved.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450" y="481007"/>
            <a:ext cx="10953750" cy="6153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12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52450" y="1207488"/>
            <a:ext cx="10953750" cy="503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8" i="0" kern="0" dirty="0">
              <a:solidFill>
                <a:srgbClr val="1B1D1F"/>
              </a:solidFill>
            </a:endParaRPr>
          </a:p>
        </p:txBody>
      </p:sp>
      <p:sp>
        <p:nvSpPr>
          <p:cNvPr id="17" name="Title Placeholder 1"/>
          <p:cNvSpPr txBox="1">
            <a:spLocks/>
          </p:cNvSpPr>
          <p:nvPr/>
        </p:nvSpPr>
        <p:spPr>
          <a:xfrm>
            <a:off x="557813" y="462915"/>
            <a:ext cx="10953750" cy="616374"/>
          </a:xfrm>
          <a:prstGeom prst="rect">
            <a:avLst/>
          </a:prstGeom>
        </p:spPr>
        <p:txBody>
          <a:bodyPr vert="horz" lIns="91416" tIns="45708" rIns="91416" bIns="45708" rtlCol="0" anchor="ctr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b="1" noProof="0" dirty="0" smtClean="0">
                <a:solidFill>
                  <a:srgbClr val="007F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endParaRPr lang="en-US" sz="3599" i="0" kern="0" dirty="0">
              <a:solidFill>
                <a:srgbClr val="1B1D1F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91311" y="6427879"/>
            <a:ext cx="1290369" cy="43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0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  <p:sldLayoutId id="2147483967" r:id="rId3"/>
    <p:sldLayoutId id="2147483954" r:id="rId4"/>
    <p:sldLayoutId id="2147483955" r:id="rId5"/>
    <p:sldLayoutId id="2147483956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61" r:id="rId20"/>
    <p:sldLayoutId id="2147483986" r:id="rId21"/>
    <p:sldLayoutId id="2147483987" r:id="rId22"/>
    <p:sldLayoutId id="2147483962" r:id="rId23"/>
    <p:sldLayoutId id="2147483988" r:id="rId24"/>
    <p:sldLayoutId id="2147483990" r:id="rId25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598" b="1" noProof="0" dirty="0" smtClean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5pPr>
      <a:lvl6pPr marL="4569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6pPr>
      <a:lvl7pPr marL="91385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7pPr>
      <a:lvl8pPr marL="13707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8pPr>
      <a:lvl9pPr marL="18277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8">
          <a:solidFill>
            <a:schemeClr val="bg1"/>
          </a:solidFill>
          <a:latin typeface="Arial" charset="0"/>
        </a:defRPr>
      </a:lvl9pPr>
    </p:titleStyle>
    <p:bodyStyle>
      <a:lvl1pPr marL="342694" indent="-342694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Wingdings" pitchFamily="2" charset="2"/>
        <a:buChar char="§"/>
        <a:defRPr lang="en-US" sz="24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504" indent="-285578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Char char="•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2314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Font typeface="Arial" charset="0"/>
        <a:buChar char="–"/>
        <a:defRPr lang="en-US" sz="20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9240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rgbClr val="5CE500"/>
        </a:buClr>
        <a:buSzPct val="95000"/>
        <a:buFont typeface="Courier New" pitchFamily="49" charset="0"/>
        <a:buChar char="o"/>
        <a:defRPr lang="en-US" sz="1800" kern="120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6166" indent="-228462" algn="l" defTabSz="913852" rtl="0" eaLnBrk="1" fontAlgn="base" latinLnBrk="0" hangingPunct="1">
        <a:spcBef>
          <a:spcPts val="900"/>
        </a:spcBef>
        <a:spcAft>
          <a:spcPct val="0"/>
        </a:spcAft>
        <a:buClr>
          <a:schemeClr val="accent2"/>
        </a:buClr>
        <a:buSzPct val="95000"/>
        <a:buFont typeface="Courier New" pitchFamily="49" charset="0"/>
        <a:buChar char="o"/>
        <a:defRPr lang="en-US" sz="1400" kern="1200" dirty="0" smtClean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3092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6pPr>
      <a:lvl7pPr marL="2970017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7pPr>
      <a:lvl8pPr marL="3426943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8pPr>
      <a:lvl9pPr marL="3883868" indent="-2284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99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Relationship Id="rId9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7B7E73-0AF4-504C-91A7-4F40F37AFCA3}"/>
              </a:ext>
            </a:extLst>
          </p:cNvPr>
          <p:cNvSpPr/>
          <p:nvPr/>
        </p:nvSpPr>
        <p:spPr bwMode="auto">
          <a:xfrm>
            <a:off x="0" y="5029200"/>
            <a:ext cx="12188825" cy="1828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5333" y="1791012"/>
            <a:ext cx="6298036" cy="59344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Microapps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F3A96-8044-F547-8269-AC37EB13E259}"/>
              </a:ext>
            </a:extLst>
          </p:cNvPr>
          <p:cNvSpPr txBox="1"/>
          <p:nvPr/>
        </p:nvSpPr>
        <p:spPr bwMode="auto">
          <a:xfrm>
            <a:off x="1033439" y="2351435"/>
            <a:ext cx="93330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4800" i="0" dirty="0">
                <a:solidFill>
                  <a:srgbClr val="70C13A"/>
                </a:solidFill>
              </a:rPr>
              <a:t>Breaking the mobile app monolith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5CBA05-E64E-B843-9EFF-ABEE554EFC97}"/>
              </a:ext>
            </a:extLst>
          </p:cNvPr>
          <p:cNvGrpSpPr/>
          <p:nvPr/>
        </p:nvGrpSpPr>
        <p:grpSpPr>
          <a:xfrm>
            <a:off x="1159594" y="5555661"/>
            <a:ext cx="3536220" cy="1049717"/>
            <a:chOff x="1447701" y="4796585"/>
            <a:chExt cx="3536220" cy="10497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0B98DE-912F-B24B-8780-D38B07411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50000"/>
                      </a14:imgEffect>
                      <a14:imgEffect>
                        <a14:brightnessContrast bright="2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7701" y="4922972"/>
              <a:ext cx="827440" cy="82744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646B90-EE5D-AA4D-8B6E-10E50B68452D}"/>
                </a:ext>
              </a:extLst>
            </p:cNvPr>
            <p:cNvGrpSpPr/>
            <p:nvPr/>
          </p:nvGrpSpPr>
          <p:grpSpPr>
            <a:xfrm>
              <a:off x="2415589" y="4796585"/>
              <a:ext cx="2568332" cy="1049717"/>
              <a:chOff x="2289466" y="4396803"/>
              <a:chExt cx="2568332" cy="104971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63F45A-87AC-654F-9E0F-125D5EBCA72A}"/>
                  </a:ext>
                </a:extLst>
              </p:cNvPr>
              <p:cNvSpPr txBox="1"/>
              <p:nvPr/>
            </p:nvSpPr>
            <p:spPr bwMode="auto">
              <a:xfrm>
                <a:off x="2289466" y="4677079"/>
                <a:ext cx="2568332" cy="7694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l">
                  <a:buSzTx/>
                </a:pPr>
                <a:r>
                  <a:rPr lang="en-US" sz="1100" i="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Co-Founder, </a:t>
                </a:r>
                <a:r>
                  <a:rPr lang="en-US" sz="1100" i="0" dirty="0" err="1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Eloha.io</a:t>
                </a:r>
                <a:endParaRPr lang="en-US" sz="1100" i="0" dirty="0">
                  <a:solidFill>
                    <a:schemeClr val="tx1">
                      <a:lumMod val="60000"/>
                      <a:lumOff val="40000"/>
                    </a:schemeClr>
                  </a:solidFill>
                </a:endParaRPr>
              </a:p>
              <a:p>
                <a:pPr algn="l">
                  <a:buSzTx/>
                </a:pPr>
                <a:r>
                  <a:rPr lang="en-US" sz="1100" i="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Principal Software Engineer, Progress</a:t>
                </a:r>
              </a:p>
              <a:p>
                <a:pPr algn="l">
                  <a:buSzTx/>
                </a:pPr>
                <a:r>
                  <a:rPr lang="en-US" sz="1100" i="0" dirty="0"/>
                  <a:t>@</a:t>
                </a:r>
                <a:r>
                  <a:rPr lang="en-US" sz="1100" i="0" dirty="0" err="1"/>
                  <a:t>nischalsrinivas</a:t>
                </a:r>
                <a:endParaRPr lang="en-US" sz="1100" i="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3E430C-07C2-4F4B-815A-3B00B93F9897}"/>
                  </a:ext>
                </a:extLst>
              </p:cNvPr>
              <p:cNvSpPr txBox="1"/>
              <p:nvPr/>
            </p:nvSpPr>
            <p:spPr bwMode="auto">
              <a:xfrm>
                <a:off x="2289466" y="4396803"/>
                <a:ext cx="110427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600" b="1" i="0" dirty="0">
                    <a:solidFill>
                      <a:schemeClr val="tx1">
                        <a:lumMod val="75000"/>
                      </a:schemeClr>
                    </a:solidFill>
                  </a:rPr>
                  <a:t>Nischal Y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6B9C43F-CF23-CD4E-92AC-29C734C5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715" y="5744349"/>
            <a:ext cx="2240222" cy="3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62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A9358F-D9FC-0447-A51C-7E77BD30F6A1}"/>
              </a:ext>
            </a:extLst>
          </p:cNvPr>
          <p:cNvSpPr/>
          <p:nvPr/>
        </p:nvSpPr>
        <p:spPr bwMode="auto">
          <a:xfrm>
            <a:off x="0" y="0"/>
            <a:ext cx="12188825" cy="1469571"/>
          </a:xfrm>
          <a:prstGeom prst="rect">
            <a:avLst/>
          </a:prstGeom>
          <a:solidFill>
            <a:srgbClr val="342E3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CC8335-5F1B-4343-A322-93017683F0B5}"/>
              </a:ext>
            </a:extLst>
          </p:cNvPr>
          <p:cNvGrpSpPr/>
          <p:nvPr/>
        </p:nvGrpSpPr>
        <p:grpSpPr>
          <a:xfrm>
            <a:off x="1187880" y="2279375"/>
            <a:ext cx="9800418" cy="3617843"/>
            <a:chOff x="1187880" y="2279375"/>
            <a:chExt cx="9800418" cy="361784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53D4017-FB71-6946-A997-5C9D16FF8C9D}"/>
                </a:ext>
              </a:extLst>
            </p:cNvPr>
            <p:cNvSpPr/>
            <p:nvPr/>
          </p:nvSpPr>
          <p:spPr bwMode="auto">
            <a:xfrm>
              <a:off x="1187880" y="2279375"/>
              <a:ext cx="2262402" cy="3617843"/>
            </a:xfrm>
            <a:prstGeom prst="roundRect">
              <a:avLst>
                <a:gd name="adj" fmla="val 9638"/>
              </a:avLst>
            </a:prstGeom>
            <a:noFill/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FA562D-6232-AF43-8ED2-B01DE538A0CA}"/>
                </a:ext>
              </a:extLst>
            </p:cNvPr>
            <p:cNvSpPr/>
            <p:nvPr/>
          </p:nvSpPr>
          <p:spPr bwMode="auto">
            <a:xfrm>
              <a:off x="3838090" y="2279375"/>
              <a:ext cx="7150208" cy="3617843"/>
            </a:xfrm>
            <a:prstGeom prst="roundRect">
              <a:avLst>
                <a:gd name="adj" fmla="val 5783"/>
              </a:avLst>
            </a:prstGeom>
            <a:noFill/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135449-CCFF-8F41-8604-AD36E23D14AA}"/>
                </a:ext>
              </a:extLst>
            </p:cNvPr>
            <p:cNvSpPr/>
            <p:nvPr/>
          </p:nvSpPr>
          <p:spPr bwMode="auto">
            <a:xfrm>
              <a:off x="6961674" y="2728826"/>
              <a:ext cx="3525094" cy="479323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AF781AB-F6D7-B84E-B082-184DE8DACEEA}"/>
                </a:ext>
              </a:extLst>
            </p:cNvPr>
            <p:cNvSpPr/>
            <p:nvPr/>
          </p:nvSpPr>
          <p:spPr bwMode="auto">
            <a:xfrm>
              <a:off x="6961674" y="3790459"/>
              <a:ext cx="3525094" cy="479323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357FA11-7D1C-D64E-BA11-B6DB1D6E05FF}"/>
                </a:ext>
              </a:extLst>
            </p:cNvPr>
            <p:cNvSpPr/>
            <p:nvPr/>
          </p:nvSpPr>
          <p:spPr bwMode="auto">
            <a:xfrm>
              <a:off x="6961674" y="4852093"/>
              <a:ext cx="3525094" cy="479323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784F0B-EC00-9148-A716-FDEA4417B7DF}"/>
                </a:ext>
              </a:extLst>
            </p:cNvPr>
            <p:cNvSpPr txBox="1"/>
            <p:nvPr/>
          </p:nvSpPr>
          <p:spPr bwMode="auto">
            <a:xfrm>
              <a:off x="1422843" y="2387756"/>
              <a:ext cx="17924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rgbClr val="3E3A51"/>
                  </a:solidFill>
                </a:rPr>
                <a:t>Monolithic UI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440304-7F94-F145-B363-7682AE1C5437}"/>
                </a:ext>
              </a:extLst>
            </p:cNvPr>
            <p:cNvSpPr txBox="1"/>
            <p:nvPr/>
          </p:nvSpPr>
          <p:spPr bwMode="auto">
            <a:xfrm>
              <a:off x="7016472" y="2814598"/>
              <a:ext cx="1428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b="1" i="0" dirty="0">
                  <a:solidFill>
                    <a:srgbClr val="3E3A51"/>
                  </a:solidFill>
                </a:rPr>
                <a:t>Microservice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098340-296E-D746-BD0A-80BFB042BBA9}"/>
                </a:ext>
              </a:extLst>
            </p:cNvPr>
            <p:cNvSpPr txBox="1"/>
            <p:nvPr/>
          </p:nvSpPr>
          <p:spPr bwMode="auto">
            <a:xfrm>
              <a:off x="7016472" y="3868482"/>
              <a:ext cx="1428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b="1" i="0" dirty="0">
                  <a:solidFill>
                    <a:srgbClr val="3E3A51"/>
                  </a:solidFill>
                </a:rPr>
                <a:t>Microservice 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9FF43A-092D-6647-9D40-5BEEEEEF500D}"/>
                </a:ext>
              </a:extLst>
            </p:cNvPr>
            <p:cNvSpPr txBox="1"/>
            <p:nvPr/>
          </p:nvSpPr>
          <p:spPr bwMode="auto">
            <a:xfrm>
              <a:off x="7016472" y="4953363"/>
              <a:ext cx="1428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b="1" i="0" dirty="0">
                  <a:solidFill>
                    <a:srgbClr val="3E3A51"/>
                  </a:solidFill>
                </a:rPr>
                <a:t>Microservice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A20767-12E3-6D49-9600-6798EE694DC8}"/>
                </a:ext>
              </a:extLst>
            </p:cNvPr>
            <p:cNvSpPr txBox="1"/>
            <p:nvPr/>
          </p:nvSpPr>
          <p:spPr bwMode="auto">
            <a:xfrm>
              <a:off x="8680671" y="2814598"/>
              <a:ext cx="17055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Web API Container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242950-46F2-AB46-A343-C28B39D3195E}"/>
                </a:ext>
              </a:extLst>
            </p:cNvPr>
            <p:cNvSpPr txBox="1"/>
            <p:nvPr/>
          </p:nvSpPr>
          <p:spPr bwMode="auto">
            <a:xfrm>
              <a:off x="8680671" y="3868483"/>
              <a:ext cx="17055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Web API Container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57DDF1-5026-4846-9D94-23B26AABCB2C}"/>
                </a:ext>
              </a:extLst>
            </p:cNvPr>
            <p:cNvSpPr txBox="1"/>
            <p:nvPr/>
          </p:nvSpPr>
          <p:spPr bwMode="auto">
            <a:xfrm>
              <a:off x="8680671" y="4953365"/>
              <a:ext cx="17055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Web API Container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CDECDE-9825-FD44-9FBE-68256E6D5093}"/>
                </a:ext>
              </a:extLst>
            </p:cNvPr>
            <p:cNvSpPr txBox="1"/>
            <p:nvPr/>
          </p:nvSpPr>
          <p:spPr bwMode="auto">
            <a:xfrm>
              <a:off x="1451557" y="5023639"/>
              <a:ext cx="170559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Web API Container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190F81D-9B72-9E47-8298-F1BD2B750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27"/>
            <a:stretch/>
          </p:blipFill>
          <p:spPr>
            <a:xfrm>
              <a:off x="1216712" y="2913507"/>
              <a:ext cx="2218900" cy="2039856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C62E90-0C3B-4449-8760-97BA108992D3}"/>
                </a:ext>
              </a:extLst>
            </p:cNvPr>
            <p:cNvSpPr txBox="1"/>
            <p:nvPr/>
          </p:nvSpPr>
          <p:spPr bwMode="auto">
            <a:xfrm>
              <a:off x="3958358" y="2387756"/>
              <a:ext cx="222048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rgbClr val="3E3A51"/>
                  </a:solidFill>
                </a:rPr>
                <a:t>Microservices UI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01ACBFD-766D-CA4D-AB41-F2002BBBA37B}"/>
                </a:ext>
              </a:extLst>
            </p:cNvPr>
            <p:cNvCxnSpPr>
              <a:cxnSpLocks/>
              <a:stCxn id="18" idx="3"/>
              <a:endCxn id="7" idx="1"/>
            </p:cNvCxnSpPr>
            <p:nvPr/>
          </p:nvCxnSpPr>
          <p:spPr bwMode="auto">
            <a:xfrm flipV="1">
              <a:off x="3435612" y="2968488"/>
              <a:ext cx="3526062" cy="96494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00B160-142B-D444-B1F1-976EF72AA503}"/>
                </a:ext>
              </a:extLst>
            </p:cNvPr>
            <p:cNvCxnSpPr>
              <a:cxnSpLocks/>
              <a:stCxn id="18" idx="3"/>
              <a:endCxn id="8" idx="1"/>
            </p:cNvCxnSpPr>
            <p:nvPr/>
          </p:nvCxnSpPr>
          <p:spPr bwMode="auto">
            <a:xfrm>
              <a:off x="3435612" y="3933435"/>
              <a:ext cx="3526062" cy="9668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81C4C47-3BB7-164A-8C78-39675FC8D678}"/>
                </a:ext>
              </a:extLst>
            </p:cNvPr>
            <p:cNvCxnSpPr>
              <a:cxnSpLocks/>
              <a:stCxn id="18" idx="3"/>
              <a:endCxn id="9" idx="1"/>
            </p:cNvCxnSpPr>
            <p:nvPr/>
          </p:nvCxnSpPr>
          <p:spPr bwMode="auto">
            <a:xfrm>
              <a:off x="3435612" y="3933435"/>
              <a:ext cx="3526062" cy="115832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3F8037-E779-6440-BC10-FC91C5367C27}"/>
                </a:ext>
              </a:extLst>
            </p:cNvPr>
            <p:cNvSpPr txBox="1"/>
            <p:nvPr/>
          </p:nvSpPr>
          <p:spPr bwMode="auto">
            <a:xfrm rot="20541900">
              <a:off x="5101990" y="3105574"/>
              <a:ext cx="5629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Data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2A116B-2184-2F4F-BDFE-E7176DD516FF}"/>
                </a:ext>
              </a:extLst>
            </p:cNvPr>
            <p:cNvSpPr txBox="1"/>
            <p:nvPr/>
          </p:nvSpPr>
          <p:spPr bwMode="auto">
            <a:xfrm>
              <a:off x="5289249" y="3693774"/>
              <a:ext cx="5629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Data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BF5734-63AA-2447-9E3D-E7E808443768}"/>
                </a:ext>
              </a:extLst>
            </p:cNvPr>
            <p:cNvSpPr txBox="1"/>
            <p:nvPr/>
          </p:nvSpPr>
          <p:spPr bwMode="auto">
            <a:xfrm rot="890754">
              <a:off x="5167435" y="4615949"/>
              <a:ext cx="5629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rgbClr val="3E3A51"/>
                  </a:solidFill>
                </a:rPr>
                <a:t>Data</a:t>
              </a:r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2E9C678B-B680-8142-B65E-91BFEF4C1B4D}"/>
              </a:ext>
            </a:extLst>
          </p:cNvPr>
          <p:cNvSpPr txBox="1">
            <a:spLocks/>
          </p:cNvSpPr>
          <p:nvPr/>
        </p:nvSpPr>
        <p:spPr>
          <a:xfrm>
            <a:off x="1812508" y="434437"/>
            <a:ext cx="8392041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SzTx/>
            </a:pPr>
            <a:r>
              <a:rPr lang="en-IN" sz="3600" i="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Monolithic UI </a:t>
            </a:r>
            <a:r>
              <a:rPr lang="en-IN" sz="3600" b="0" i="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consuming microservices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51130D00-8882-7F46-9027-ECB92CA52D69}"/>
              </a:ext>
            </a:extLst>
          </p:cNvPr>
          <p:cNvSpPr/>
          <p:nvPr/>
        </p:nvSpPr>
        <p:spPr bwMode="auto">
          <a:xfrm>
            <a:off x="8538513" y="2888439"/>
            <a:ext cx="185708" cy="160093"/>
          </a:xfrm>
          <a:prstGeom prst="hexago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BE96807C-219E-B24C-8113-A529139CBFC9}"/>
              </a:ext>
            </a:extLst>
          </p:cNvPr>
          <p:cNvSpPr/>
          <p:nvPr/>
        </p:nvSpPr>
        <p:spPr bwMode="auto">
          <a:xfrm>
            <a:off x="8538513" y="3942882"/>
            <a:ext cx="185708" cy="160093"/>
          </a:xfrm>
          <a:prstGeom prst="hexago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FABCB498-7BAD-4540-AEE8-B546072F2521}"/>
              </a:ext>
            </a:extLst>
          </p:cNvPr>
          <p:cNvSpPr/>
          <p:nvPr/>
        </p:nvSpPr>
        <p:spPr bwMode="auto">
          <a:xfrm>
            <a:off x="8538513" y="5022038"/>
            <a:ext cx="185708" cy="160093"/>
          </a:xfrm>
          <a:prstGeom prst="hexago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A9358F-D9FC-0447-A51C-7E77BD30F6A1}"/>
              </a:ext>
            </a:extLst>
          </p:cNvPr>
          <p:cNvSpPr/>
          <p:nvPr/>
        </p:nvSpPr>
        <p:spPr bwMode="auto">
          <a:xfrm>
            <a:off x="0" y="0"/>
            <a:ext cx="12188825" cy="1469571"/>
          </a:xfrm>
          <a:prstGeom prst="rect">
            <a:avLst/>
          </a:prstGeom>
          <a:solidFill>
            <a:srgbClr val="342E3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E9C678B-B680-8142-B65E-91BFEF4C1B4D}"/>
              </a:ext>
            </a:extLst>
          </p:cNvPr>
          <p:cNvSpPr txBox="1">
            <a:spLocks/>
          </p:cNvSpPr>
          <p:nvPr/>
        </p:nvSpPr>
        <p:spPr>
          <a:xfrm>
            <a:off x="1543207" y="434437"/>
            <a:ext cx="8930651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SzTx/>
            </a:pPr>
            <a:r>
              <a:rPr lang="en-IN" sz="3600" i="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Composite UI </a:t>
            </a:r>
            <a:r>
              <a:rPr lang="en-IN" sz="3600" b="0" i="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generated by microservices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3D4017-FB71-6946-A997-5C9D16FF8C9D}"/>
              </a:ext>
            </a:extLst>
          </p:cNvPr>
          <p:cNvSpPr/>
          <p:nvPr/>
        </p:nvSpPr>
        <p:spPr bwMode="auto">
          <a:xfrm>
            <a:off x="594303" y="1689315"/>
            <a:ext cx="3725707" cy="4726983"/>
          </a:xfrm>
          <a:prstGeom prst="roundRect">
            <a:avLst>
              <a:gd name="adj" fmla="val 6028"/>
            </a:avLst>
          </a:prstGeom>
          <a:noFill/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6FA562D-6232-AF43-8ED2-B01DE538A0CA}"/>
              </a:ext>
            </a:extLst>
          </p:cNvPr>
          <p:cNvSpPr/>
          <p:nvPr/>
        </p:nvSpPr>
        <p:spPr bwMode="auto">
          <a:xfrm>
            <a:off x="4664990" y="1689315"/>
            <a:ext cx="6958738" cy="4726983"/>
          </a:xfrm>
          <a:prstGeom prst="roundRect">
            <a:avLst>
              <a:gd name="adj" fmla="val 4144"/>
            </a:avLst>
          </a:prstGeom>
          <a:noFill/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84F0B-EC00-9148-A716-FDEA4417B7DF}"/>
              </a:ext>
            </a:extLst>
          </p:cNvPr>
          <p:cNvSpPr txBox="1"/>
          <p:nvPr/>
        </p:nvSpPr>
        <p:spPr bwMode="auto">
          <a:xfrm>
            <a:off x="1538475" y="1734949"/>
            <a:ext cx="183736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2000" b="1" i="0" dirty="0">
                <a:solidFill>
                  <a:srgbClr val="3E3A51"/>
                </a:solidFill>
              </a:rPr>
              <a:t>Composite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A1820-84EA-CE45-B178-C9C05B780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3" y="2201038"/>
            <a:ext cx="3725707" cy="422989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86C2A42-85CA-9040-AEFD-EE7E12FF4982}"/>
              </a:ext>
            </a:extLst>
          </p:cNvPr>
          <p:cNvSpPr/>
          <p:nvPr/>
        </p:nvSpPr>
        <p:spPr bwMode="auto">
          <a:xfrm>
            <a:off x="594303" y="3611105"/>
            <a:ext cx="707555" cy="2805193"/>
          </a:xfrm>
          <a:prstGeom prst="roundRect">
            <a:avLst>
              <a:gd name="adj" fmla="val 3525"/>
            </a:avLst>
          </a:prstGeom>
          <a:noFill/>
          <a:ln w="12700" cap="flat" cmpd="sng" algn="ctr">
            <a:solidFill>
              <a:srgbClr val="42BD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8477D89-3E07-F744-A795-B5AC0FDC6276}"/>
              </a:ext>
            </a:extLst>
          </p:cNvPr>
          <p:cNvSpPr/>
          <p:nvPr/>
        </p:nvSpPr>
        <p:spPr bwMode="auto">
          <a:xfrm>
            <a:off x="1369219" y="4974957"/>
            <a:ext cx="2950791" cy="1441342"/>
          </a:xfrm>
          <a:prstGeom prst="roundRect">
            <a:avLst>
              <a:gd name="adj" fmla="val 3525"/>
            </a:avLst>
          </a:prstGeom>
          <a:noFill/>
          <a:ln w="12700" cap="flat" cmpd="sng" algn="ctr">
            <a:solidFill>
              <a:srgbClr val="42BD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F886D56-8E41-884B-8723-CBBFA8C89281}"/>
              </a:ext>
            </a:extLst>
          </p:cNvPr>
          <p:cNvSpPr/>
          <p:nvPr/>
        </p:nvSpPr>
        <p:spPr bwMode="auto">
          <a:xfrm>
            <a:off x="594303" y="2634713"/>
            <a:ext cx="3725707" cy="910413"/>
          </a:xfrm>
          <a:prstGeom prst="roundRect">
            <a:avLst>
              <a:gd name="adj" fmla="val 3525"/>
            </a:avLst>
          </a:prstGeom>
          <a:noFill/>
          <a:ln w="12700" cap="flat" cmpd="sng" algn="ctr">
            <a:solidFill>
              <a:srgbClr val="42BD4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A1F25E-D442-A344-99C4-3942F3A90A6C}"/>
              </a:ext>
            </a:extLst>
          </p:cNvPr>
          <p:cNvSpPr txBox="1"/>
          <p:nvPr/>
        </p:nvSpPr>
        <p:spPr bwMode="auto">
          <a:xfrm>
            <a:off x="6626959" y="1734949"/>
            <a:ext cx="30348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2000" b="1" i="0" dirty="0">
                <a:solidFill>
                  <a:srgbClr val="3E3A51"/>
                </a:solidFill>
              </a:rPr>
              <a:t>Backend Microservices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40EF8DC-4A68-7144-8102-3581F337E1F1}"/>
              </a:ext>
            </a:extLst>
          </p:cNvPr>
          <p:cNvSpPr/>
          <p:nvPr/>
        </p:nvSpPr>
        <p:spPr bwMode="auto">
          <a:xfrm>
            <a:off x="10266947" y="2255144"/>
            <a:ext cx="1127631" cy="3951788"/>
          </a:xfrm>
          <a:prstGeom prst="roundRect">
            <a:avLst>
              <a:gd name="adj" fmla="val 9638"/>
            </a:avLst>
          </a:prstGeom>
          <a:solidFill>
            <a:schemeClr val="bg2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B18E95EE-7244-D343-8B21-0399D3819419}"/>
              </a:ext>
            </a:extLst>
          </p:cNvPr>
          <p:cNvSpPr/>
          <p:nvPr/>
        </p:nvSpPr>
        <p:spPr bwMode="auto">
          <a:xfrm>
            <a:off x="10659571" y="2568733"/>
            <a:ext cx="340962" cy="293933"/>
          </a:xfrm>
          <a:prstGeom prst="hexagon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1644BBEF-537E-7449-93E0-38D0BCCA1789}"/>
              </a:ext>
            </a:extLst>
          </p:cNvPr>
          <p:cNvSpPr/>
          <p:nvPr/>
        </p:nvSpPr>
        <p:spPr bwMode="auto">
          <a:xfrm>
            <a:off x="10659571" y="3033682"/>
            <a:ext cx="340962" cy="293933"/>
          </a:xfrm>
          <a:prstGeom prst="hexagon">
            <a:avLst/>
          </a:prstGeom>
          <a:solidFill>
            <a:schemeClr val="accent2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59F26093-E965-0A42-A119-9B35378DFED6}"/>
              </a:ext>
            </a:extLst>
          </p:cNvPr>
          <p:cNvSpPr/>
          <p:nvPr/>
        </p:nvSpPr>
        <p:spPr bwMode="auto">
          <a:xfrm>
            <a:off x="10659571" y="3467634"/>
            <a:ext cx="340962" cy="293933"/>
          </a:xfrm>
          <a:prstGeom prst="hexagon">
            <a:avLst/>
          </a:prstGeom>
          <a:solidFill>
            <a:srgbClr val="FF8B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4EB6ABB-4B90-D841-9702-71B78DDD8EAF}"/>
              </a:ext>
            </a:extLst>
          </p:cNvPr>
          <p:cNvSpPr/>
          <p:nvPr/>
        </p:nvSpPr>
        <p:spPr bwMode="auto">
          <a:xfrm>
            <a:off x="10659571" y="4769492"/>
            <a:ext cx="340962" cy="293933"/>
          </a:xfrm>
          <a:prstGeom prst="hexagon">
            <a:avLst/>
          </a:prstGeom>
          <a:solidFill>
            <a:srgbClr val="3E3A5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CE88101E-3186-9E43-9922-3FCB5E45B98E}"/>
              </a:ext>
            </a:extLst>
          </p:cNvPr>
          <p:cNvSpPr/>
          <p:nvPr/>
        </p:nvSpPr>
        <p:spPr bwMode="auto">
          <a:xfrm>
            <a:off x="10659571" y="5234441"/>
            <a:ext cx="340962" cy="293933"/>
          </a:xfrm>
          <a:prstGeom prst="hexagon">
            <a:avLst/>
          </a:prstGeom>
          <a:solidFill>
            <a:srgbClr val="F8EB0B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0B4A4E36-B360-7544-BFF9-1D713345485E}"/>
              </a:ext>
            </a:extLst>
          </p:cNvPr>
          <p:cNvSpPr/>
          <p:nvPr/>
        </p:nvSpPr>
        <p:spPr bwMode="auto">
          <a:xfrm>
            <a:off x="10659571" y="5668393"/>
            <a:ext cx="340962" cy="293933"/>
          </a:xfrm>
          <a:prstGeom prst="hexagon">
            <a:avLst/>
          </a:prstGeom>
          <a:solidFill>
            <a:srgbClr val="E24F4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EE2163-AE39-4A4A-9BC6-E43FFB9D2A8A}"/>
              </a:ext>
            </a:extLst>
          </p:cNvPr>
          <p:cNvSpPr txBox="1"/>
          <p:nvPr/>
        </p:nvSpPr>
        <p:spPr bwMode="auto">
          <a:xfrm>
            <a:off x="10306511" y="4009360"/>
            <a:ext cx="1047082" cy="515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100" i="0" dirty="0">
                <a:solidFill>
                  <a:srgbClr val="3E3A51"/>
                </a:solidFill>
              </a:rPr>
              <a:t>Other Internal</a:t>
            </a:r>
          </a:p>
          <a:p>
            <a:pPr>
              <a:buSzTx/>
            </a:pPr>
            <a:r>
              <a:rPr lang="en-US" sz="1100" i="0" dirty="0">
                <a:solidFill>
                  <a:srgbClr val="3E3A51"/>
                </a:solidFill>
              </a:rPr>
              <a:t>Microservices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FDFDBE-7507-4341-A983-8FA824CE7B58}"/>
              </a:ext>
            </a:extLst>
          </p:cNvPr>
          <p:cNvGrpSpPr/>
          <p:nvPr/>
        </p:nvGrpSpPr>
        <p:grpSpPr>
          <a:xfrm>
            <a:off x="594303" y="2185262"/>
            <a:ext cx="9670364" cy="1096575"/>
            <a:chOff x="594303" y="2185262"/>
            <a:chExt cx="9670364" cy="1096575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250FE61-76CA-DF4B-91C4-804B623EB92E}"/>
                </a:ext>
              </a:extLst>
            </p:cNvPr>
            <p:cNvSpPr/>
            <p:nvPr/>
          </p:nvSpPr>
          <p:spPr bwMode="auto">
            <a:xfrm>
              <a:off x="594303" y="2185262"/>
              <a:ext cx="3725707" cy="383471"/>
            </a:xfrm>
            <a:prstGeom prst="roundRect">
              <a:avLst>
                <a:gd name="adj" fmla="val 3525"/>
              </a:avLst>
            </a:prstGeom>
            <a:solidFill>
              <a:schemeClr val="accent1">
                <a:lumMod val="60000"/>
                <a:lumOff val="40000"/>
                <a:alpha val="62000"/>
              </a:schemeClr>
            </a:solidFill>
            <a:ln w="12700" cap="flat" cmpd="sng" algn="ctr">
              <a:solidFill>
                <a:srgbClr val="42BD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8F1DF0B-CB69-D14A-BC6E-2D228F0CAAAB}"/>
                </a:ext>
              </a:extLst>
            </p:cNvPr>
            <p:cNvSpPr/>
            <p:nvPr/>
          </p:nvSpPr>
          <p:spPr bwMode="auto">
            <a:xfrm>
              <a:off x="5078019" y="2252037"/>
              <a:ext cx="2076760" cy="1029800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58D2A675-03DB-B941-8AEA-ACD18D8483B7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>
              <a:off x="4320010" y="2431365"/>
              <a:ext cx="758009" cy="335572"/>
            </a:xfrm>
            <a:prstGeom prst="bentConnector3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BA2550-351F-FD4D-AA76-B3A597E89F43}"/>
                </a:ext>
              </a:extLst>
            </p:cNvPr>
            <p:cNvCxnSpPr>
              <a:cxnSpLocks/>
              <a:stCxn id="47" idx="3"/>
            </p:cNvCxnSpPr>
            <p:nvPr/>
          </p:nvCxnSpPr>
          <p:spPr bwMode="auto">
            <a:xfrm flipV="1">
              <a:off x="7154779" y="2754991"/>
              <a:ext cx="3109888" cy="119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56090B5-7A03-D541-BEDB-281F47E6A6BC}"/>
                </a:ext>
              </a:extLst>
            </p:cNvPr>
            <p:cNvSpPr txBox="1"/>
            <p:nvPr/>
          </p:nvSpPr>
          <p:spPr bwMode="auto">
            <a:xfrm>
              <a:off x="5596863" y="2450173"/>
              <a:ext cx="1507144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buSzTx/>
              </a:pPr>
              <a:r>
                <a:rPr lang="en-US" sz="1400" b="1" i="0" dirty="0">
                  <a:solidFill>
                    <a:srgbClr val="00B050"/>
                  </a:solidFill>
                </a:rPr>
                <a:t>UI Composition</a:t>
              </a:r>
            </a:p>
            <a:p>
              <a:pPr algn="l">
                <a:buSzTx/>
              </a:pPr>
              <a:r>
                <a:rPr lang="en-US" sz="1400" b="1" i="0" dirty="0">
                  <a:solidFill>
                    <a:srgbClr val="00B050"/>
                  </a:solidFill>
                </a:rPr>
                <a:t>Microservice 1</a:t>
              </a:r>
            </a:p>
          </p:txBody>
        </p:sp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9E4F3931-4E39-E64D-BE04-2288687D42BE}"/>
                </a:ext>
              </a:extLst>
            </p:cNvPr>
            <p:cNvSpPr/>
            <p:nvPr/>
          </p:nvSpPr>
          <p:spPr bwMode="auto">
            <a:xfrm>
              <a:off x="5244013" y="2634713"/>
              <a:ext cx="340962" cy="293933"/>
            </a:xfrm>
            <a:prstGeom prst="hexagon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AFD1165-7F3B-8449-A006-70EAE8E8E8A8}"/>
              </a:ext>
            </a:extLst>
          </p:cNvPr>
          <p:cNvGrpSpPr/>
          <p:nvPr/>
        </p:nvGrpSpPr>
        <p:grpSpPr>
          <a:xfrm>
            <a:off x="1369219" y="3611106"/>
            <a:ext cx="8895448" cy="1239864"/>
            <a:chOff x="1369219" y="3611106"/>
            <a:chExt cx="8895448" cy="123986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E697E2F-80AA-9B40-A701-ED709C0E7A9B}"/>
                </a:ext>
              </a:extLst>
            </p:cNvPr>
            <p:cNvSpPr/>
            <p:nvPr/>
          </p:nvSpPr>
          <p:spPr bwMode="auto">
            <a:xfrm>
              <a:off x="1369219" y="3611106"/>
              <a:ext cx="2950791" cy="1239864"/>
            </a:xfrm>
            <a:prstGeom prst="roundRect">
              <a:avLst>
                <a:gd name="adj" fmla="val 3525"/>
              </a:avLst>
            </a:prstGeom>
            <a:solidFill>
              <a:srgbClr val="FF8B00">
                <a:alpha val="66000"/>
              </a:srgbClr>
            </a:solidFill>
            <a:ln w="12700" cap="flat" cmpd="sng" algn="ctr">
              <a:solidFill>
                <a:srgbClr val="42BD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1C88EB1-5A0E-BF4B-8718-F12274BD0F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2295" y="4505896"/>
              <a:ext cx="3352473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8BFF7B80-815E-814B-A909-E03EEC1FABE7}"/>
                </a:ext>
              </a:extLst>
            </p:cNvPr>
            <p:cNvSpPr/>
            <p:nvPr/>
          </p:nvSpPr>
          <p:spPr bwMode="auto">
            <a:xfrm>
              <a:off x="7671343" y="3761567"/>
              <a:ext cx="2076760" cy="1029800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4B27D8D-0B26-9848-AB93-E4F732BDAE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48103" y="4229054"/>
              <a:ext cx="516564" cy="198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DA769B-4847-AB4A-BD48-5318DFF4ACD5}"/>
                </a:ext>
              </a:extLst>
            </p:cNvPr>
            <p:cNvSpPr txBox="1"/>
            <p:nvPr/>
          </p:nvSpPr>
          <p:spPr bwMode="auto">
            <a:xfrm>
              <a:off x="8199974" y="3951652"/>
              <a:ext cx="1507144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buSzTx/>
              </a:pPr>
              <a:r>
                <a:rPr lang="en-US" sz="1400" b="1" i="0" dirty="0">
                  <a:solidFill>
                    <a:srgbClr val="FF8B00"/>
                  </a:solidFill>
                </a:rPr>
                <a:t>UI Composition</a:t>
              </a:r>
            </a:p>
            <a:p>
              <a:pPr algn="l">
                <a:buSzTx/>
              </a:pPr>
              <a:r>
                <a:rPr lang="en-US" sz="1400" b="1" i="0" dirty="0">
                  <a:solidFill>
                    <a:srgbClr val="FF8B00"/>
                  </a:solidFill>
                </a:rPr>
                <a:t>Microservice 2</a:t>
              </a:r>
            </a:p>
          </p:txBody>
        </p:sp>
        <p:sp>
          <p:nvSpPr>
            <p:cNvPr id="62" name="Hexagon 61">
              <a:extLst>
                <a:ext uri="{FF2B5EF4-FFF2-40B4-BE49-F238E27FC236}">
                  <a16:creationId xmlns:a16="http://schemas.microsoft.com/office/drawing/2014/main" id="{81F4E3B7-65F7-5F46-ABE0-EBFCA8B48E96}"/>
                </a:ext>
              </a:extLst>
            </p:cNvPr>
            <p:cNvSpPr/>
            <p:nvPr/>
          </p:nvSpPr>
          <p:spPr bwMode="auto">
            <a:xfrm>
              <a:off x="7850365" y="4129500"/>
              <a:ext cx="340962" cy="293933"/>
            </a:xfrm>
            <a:prstGeom prst="hexagon">
              <a:avLst/>
            </a:prstGeom>
            <a:solidFill>
              <a:srgbClr val="FF8B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8006BC7-4F7F-3E41-B15A-BF61FEFC3607}"/>
              </a:ext>
            </a:extLst>
          </p:cNvPr>
          <p:cNvGrpSpPr/>
          <p:nvPr/>
        </p:nvGrpSpPr>
        <p:grpSpPr>
          <a:xfrm>
            <a:off x="609070" y="2667196"/>
            <a:ext cx="9655597" cy="1754764"/>
            <a:chOff x="609070" y="2667196"/>
            <a:chExt cx="9655597" cy="1754764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58EC529-6D92-5147-A3BF-3DA1203C7C26}"/>
                </a:ext>
              </a:extLst>
            </p:cNvPr>
            <p:cNvSpPr/>
            <p:nvPr/>
          </p:nvSpPr>
          <p:spPr bwMode="auto">
            <a:xfrm>
              <a:off x="5052707" y="3392160"/>
              <a:ext cx="2076760" cy="1029800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605171CD-FAFE-C547-8434-08987C9CCA0C}"/>
                </a:ext>
              </a:extLst>
            </p:cNvPr>
            <p:cNvSpPr/>
            <p:nvPr/>
          </p:nvSpPr>
          <p:spPr bwMode="auto">
            <a:xfrm>
              <a:off x="5223018" y="3738361"/>
              <a:ext cx="340962" cy="293933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3F278B1-8DFE-2641-B93D-386968DDA9C5}"/>
                </a:ext>
              </a:extLst>
            </p:cNvPr>
            <p:cNvSpPr txBox="1"/>
            <p:nvPr/>
          </p:nvSpPr>
          <p:spPr bwMode="auto">
            <a:xfrm>
              <a:off x="5571551" y="3563540"/>
              <a:ext cx="1507144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buSzTx/>
              </a:pPr>
              <a:r>
                <a:rPr lang="en-US" sz="1400" b="1" i="0" dirty="0">
                  <a:solidFill>
                    <a:srgbClr val="3C8BAC"/>
                  </a:solidFill>
                </a:rPr>
                <a:t>UI Composition</a:t>
              </a:r>
            </a:p>
            <a:p>
              <a:pPr algn="l">
                <a:buSzTx/>
              </a:pPr>
              <a:r>
                <a:rPr lang="en-US" sz="1400" b="1" i="0" dirty="0">
                  <a:solidFill>
                    <a:srgbClr val="3C8BAC"/>
                  </a:solidFill>
                </a:rPr>
                <a:t>Microservice 3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0B0521-E878-0A4C-A8BB-051DBE8B8A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54779" y="3674678"/>
              <a:ext cx="3109888" cy="119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C7149EA-8887-F84F-B2BB-66789E5D343E}"/>
                </a:ext>
              </a:extLst>
            </p:cNvPr>
            <p:cNvSpPr/>
            <p:nvPr/>
          </p:nvSpPr>
          <p:spPr bwMode="auto">
            <a:xfrm>
              <a:off x="609070" y="2667196"/>
              <a:ext cx="3685627" cy="893706"/>
            </a:xfrm>
            <a:prstGeom prst="roundRect">
              <a:avLst>
                <a:gd name="adj" fmla="val 3525"/>
              </a:avLst>
            </a:prstGeom>
            <a:solidFill>
              <a:srgbClr val="3B8CAC">
                <a:alpha val="50196"/>
              </a:srgbClr>
            </a:solidFill>
            <a:ln w="12700" cap="flat" cmpd="sng" algn="ctr">
              <a:solidFill>
                <a:srgbClr val="42BD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4" name="Elbow Connector 53">
              <a:extLst>
                <a:ext uri="{FF2B5EF4-FFF2-40B4-BE49-F238E27FC236}">
                  <a16:creationId xmlns:a16="http://schemas.microsoft.com/office/drawing/2014/main" id="{7ED7A93C-DDA4-534D-9F41-C95B12F158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03409" y="3384659"/>
              <a:ext cx="758009" cy="335572"/>
            </a:xfrm>
            <a:prstGeom prst="bentConnector3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5A65CE-5AF6-1B49-B964-96576839BBB9}"/>
              </a:ext>
            </a:extLst>
          </p:cNvPr>
          <p:cNvGrpSpPr/>
          <p:nvPr/>
        </p:nvGrpSpPr>
        <p:grpSpPr>
          <a:xfrm>
            <a:off x="600521" y="3609122"/>
            <a:ext cx="9664146" cy="2821814"/>
            <a:chOff x="600521" y="3609122"/>
            <a:chExt cx="9664146" cy="2821814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C1C170B-5B93-E446-926A-0B30D4AE0AD8}"/>
                </a:ext>
              </a:extLst>
            </p:cNvPr>
            <p:cNvSpPr/>
            <p:nvPr/>
          </p:nvSpPr>
          <p:spPr bwMode="auto">
            <a:xfrm>
              <a:off x="600521" y="3609122"/>
              <a:ext cx="701338" cy="2821814"/>
            </a:xfrm>
            <a:prstGeom prst="roundRect">
              <a:avLst>
                <a:gd name="adj" fmla="val 3525"/>
              </a:avLst>
            </a:prstGeom>
            <a:solidFill>
              <a:srgbClr val="F7EB50">
                <a:alpha val="50196"/>
              </a:srgbClr>
            </a:solidFill>
            <a:ln w="12700" cap="flat" cmpd="sng" algn="ctr">
              <a:solidFill>
                <a:srgbClr val="42BD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2EC578C9-276A-184F-B3AD-4EC5DAEF6D2B}"/>
                </a:ext>
              </a:extLst>
            </p:cNvPr>
            <p:cNvSpPr/>
            <p:nvPr/>
          </p:nvSpPr>
          <p:spPr bwMode="auto">
            <a:xfrm>
              <a:off x="5082449" y="4616219"/>
              <a:ext cx="2076760" cy="1029800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CFC420-643D-EF4E-881E-A638F77B939B}"/>
                </a:ext>
              </a:extLst>
            </p:cNvPr>
            <p:cNvSpPr txBox="1"/>
            <p:nvPr/>
          </p:nvSpPr>
          <p:spPr bwMode="auto">
            <a:xfrm>
              <a:off x="5611080" y="4806304"/>
              <a:ext cx="1507144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buSzTx/>
              </a:pPr>
              <a:r>
                <a:rPr lang="en-US" sz="1400" b="1" i="0" dirty="0">
                  <a:solidFill>
                    <a:srgbClr val="F6EA50"/>
                  </a:solidFill>
                </a:rPr>
                <a:t>UI Composition</a:t>
              </a:r>
            </a:p>
            <a:p>
              <a:pPr algn="l">
                <a:buSzTx/>
              </a:pPr>
              <a:r>
                <a:rPr lang="en-US" sz="1400" b="1" i="0" dirty="0">
                  <a:solidFill>
                    <a:srgbClr val="F6EA50"/>
                  </a:solidFill>
                </a:rPr>
                <a:t>Microservice 2</a:t>
              </a:r>
            </a:p>
          </p:txBody>
        </p:sp>
        <p:sp>
          <p:nvSpPr>
            <p:cNvPr id="64" name="Hexagon 63">
              <a:extLst>
                <a:ext uri="{FF2B5EF4-FFF2-40B4-BE49-F238E27FC236}">
                  <a16:creationId xmlns:a16="http://schemas.microsoft.com/office/drawing/2014/main" id="{B7D40AF5-D671-FF41-BB5B-65922778B337}"/>
                </a:ext>
              </a:extLst>
            </p:cNvPr>
            <p:cNvSpPr/>
            <p:nvPr/>
          </p:nvSpPr>
          <p:spPr bwMode="auto">
            <a:xfrm>
              <a:off x="5261471" y="4984152"/>
              <a:ext cx="340962" cy="293933"/>
            </a:xfrm>
            <a:prstGeom prst="hexagon">
              <a:avLst/>
            </a:prstGeom>
            <a:solidFill>
              <a:srgbClr val="F6EA5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EDBD603-DE4C-E64C-8CC4-7C7DE5E136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12517" y="4905507"/>
              <a:ext cx="3748901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B5FD163-4728-1142-975D-43BA7CE12F8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0240" y="4905507"/>
              <a:ext cx="3084427" cy="1798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C7702B-AE0E-F14D-AB6C-7BD157E44019}"/>
              </a:ext>
            </a:extLst>
          </p:cNvPr>
          <p:cNvGrpSpPr/>
          <p:nvPr/>
        </p:nvGrpSpPr>
        <p:grpSpPr>
          <a:xfrm>
            <a:off x="1364130" y="4984152"/>
            <a:ext cx="8907247" cy="1446784"/>
            <a:chOff x="1364130" y="4984152"/>
            <a:chExt cx="8907247" cy="1446784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1F365A6B-044A-8547-812D-FA37FB1F55B9}"/>
                </a:ext>
              </a:extLst>
            </p:cNvPr>
            <p:cNvSpPr/>
            <p:nvPr/>
          </p:nvSpPr>
          <p:spPr bwMode="auto">
            <a:xfrm>
              <a:off x="7678053" y="5143239"/>
              <a:ext cx="2076760" cy="1029800"/>
            </a:xfrm>
            <a:prstGeom prst="roundRect">
              <a:avLst>
                <a:gd name="adj" fmla="val 9638"/>
              </a:avLst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E3CC952-7ABC-A546-A03D-15E311752F15}"/>
                </a:ext>
              </a:extLst>
            </p:cNvPr>
            <p:cNvSpPr txBox="1"/>
            <p:nvPr/>
          </p:nvSpPr>
          <p:spPr bwMode="auto">
            <a:xfrm>
              <a:off x="8206684" y="5333324"/>
              <a:ext cx="1507144" cy="630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>
                <a:buSzTx/>
              </a:pPr>
              <a:r>
                <a:rPr lang="en-US" sz="1400" b="1" i="0" dirty="0">
                  <a:solidFill>
                    <a:srgbClr val="D25948"/>
                  </a:solidFill>
                </a:rPr>
                <a:t>UI Composition</a:t>
              </a:r>
            </a:p>
            <a:p>
              <a:pPr algn="l">
                <a:buSzTx/>
              </a:pPr>
              <a:r>
                <a:rPr lang="en-US" sz="1400" b="1" i="0" dirty="0">
                  <a:solidFill>
                    <a:srgbClr val="D25948"/>
                  </a:solidFill>
                </a:rPr>
                <a:t>Microservice 2</a:t>
              </a:r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B15BEECE-6F44-ED46-8490-9EB064530196}"/>
                </a:ext>
              </a:extLst>
            </p:cNvPr>
            <p:cNvSpPr/>
            <p:nvPr/>
          </p:nvSpPr>
          <p:spPr bwMode="auto">
            <a:xfrm>
              <a:off x="7857075" y="5511172"/>
              <a:ext cx="340962" cy="293933"/>
            </a:xfrm>
            <a:prstGeom prst="hexagon">
              <a:avLst/>
            </a:prstGeom>
            <a:solidFill>
              <a:srgbClr val="D2584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C0F57E9-F5E9-C447-AD2F-3DE8E81E02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54813" y="5695628"/>
              <a:ext cx="516564" cy="198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D5FA5AFE-9E6E-2149-8D56-E440434F11CE}"/>
                </a:ext>
              </a:extLst>
            </p:cNvPr>
            <p:cNvSpPr/>
            <p:nvPr/>
          </p:nvSpPr>
          <p:spPr bwMode="auto">
            <a:xfrm>
              <a:off x="1364130" y="4984152"/>
              <a:ext cx="2930567" cy="1446784"/>
            </a:xfrm>
            <a:prstGeom prst="roundRect">
              <a:avLst>
                <a:gd name="adj" fmla="val 3525"/>
              </a:avLst>
            </a:prstGeom>
            <a:solidFill>
              <a:srgbClr val="D25A49">
                <a:alpha val="50196"/>
              </a:srgbClr>
            </a:solidFill>
            <a:ln w="12700" cap="flat" cmpd="sng" algn="ctr">
              <a:solidFill>
                <a:srgbClr val="42BD4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A38EF90-1134-2A48-976B-B164ABEF5B9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32295" y="5957903"/>
              <a:ext cx="3339048" cy="442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00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2CDA9D-2F27-2740-A637-7F325EA58DEA}"/>
              </a:ext>
            </a:extLst>
          </p:cNvPr>
          <p:cNvSpPr/>
          <p:nvPr/>
        </p:nvSpPr>
        <p:spPr bwMode="auto">
          <a:xfrm>
            <a:off x="6031832" y="0"/>
            <a:ext cx="6156993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B69F0-8D62-F442-92AB-52AC4EB42DE3}"/>
              </a:ext>
            </a:extLst>
          </p:cNvPr>
          <p:cNvSpPr txBox="1"/>
          <p:nvPr/>
        </p:nvSpPr>
        <p:spPr bwMode="auto">
          <a:xfrm>
            <a:off x="6031831" y="2028615"/>
            <a:ext cx="6156994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lvl="2" algn="l">
              <a:buSzTx/>
            </a:pPr>
            <a:r>
              <a:rPr lang="en-IN" sz="3200" i="0" dirty="0">
                <a:solidFill>
                  <a:srgbClr val="3E3A51"/>
                </a:solidFill>
              </a:rPr>
              <a:t>Custom Elements</a:t>
            </a:r>
          </a:p>
          <a:p>
            <a:pPr lvl="2" algn="l">
              <a:buSzTx/>
            </a:pPr>
            <a:r>
              <a:rPr lang="en-IN" sz="3200" i="0" dirty="0">
                <a:solidFill>
                  <a:srgbClr val="3E3A51"/>
                </a:solidFill>
              </a:rPr>
              <a:t>Shadow DOM</a:t>
            </a:r>
          </a:p>
          <a:p>
            <a:pPr lvl="2" algn="l">
              <a:buSzTx/>
            </a:pPr>
            <a:r>
              <a:rPr lang="en-IN" sz="3200" i="0" dirty="0">
                <a:solidFill>
                  <a:srgbClr val="3E3A51"/>
                </a:solidFill>
              </a:rPr>
              <a:t>ES Modules</a:t>
            </a:r>
          </a:p>
          <a:p>
            <a:pPr lvl="2" algn="l">
              <a:buSzTx/>
            </a:pPr>
            <a:r>
              <a:rPr lang="en-IN" sz="3200" i="0" dirty="0">
                <a:solidFill>
                  <a:srgbClr val="3E3A51"/>
                </a:solidFill>
              </a:rPr>
              <a:t>HTML Template</a:t>
            </a:r>
            <a:endParaRPr lang="en-US" sz="3200" i="0" dirty="0">
              <a:solidFill>
                <a:srgbClr val="3E3A5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DB340-4DC2-9142-863E-343DE84329B9}"/>
              </a:ext>
            </a:extLst>
          </p:cNvPr>
          <p:cNvGrpSpPr/>
          <p:nvPr/>
        </p:nvGrpSpPr>
        <p:grpSpPr>
          <a:xfrm>
            <a:off x="831918" y="2588769"/>
            <a:ext cx="4416594" cy="1680460"/>
            <a:chOff x="623370" y="2244510"/>
            <a:chExt cx="4416594" cy="1680460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11166578-5DA1-9F49-9356-7488B720A78E}"/>
                </a:ext>
              </a:extLst>
            </p:cNvPr>
            <p:cNvSpPr txBox="1">
              <a:spLocks/>
            </p:cNvSpPr>
            <p:nvPr/>
          </p:nvSpPr>
          <p:spPr>
            <a:xfrm>
              <a:off x="623370" y="2244510"/>
              <a:ext cx="1634102" cy="840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3598" b="1" noProof="0">
                  <a:solidFill>
                    <a:schemeClr val="tx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5pPr>
              <a:lvl6pPr marL="456926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6pPr>
              <a:lvl7pPr marL="913852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7pPr>
              <a:lvl8pPr marL="1370778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8pPr>
              <a:lvl9pPr marL="1827703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  <a:buSzTx/>
              </a:pPr>
              <a:r>
                <a:rPr lang="en-IN" sz="5400" i="0" kern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charset="0"/>
                  <a:ea typeface="+mn-ea"/>
                  <a:cs typeface="+mn-cs"/>
                </a:rPr>
                <a:t>Web</a:t>
              </a: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83A7D316-201F-5F49-86CC-1E5514352720}"/>
                </a:ext>
              </a:extLst>
            </p:cNvPr>
            <p:cNvSpPr txBox="1">
              <a:spLocks/>
            </p:cNvSpPr>
            <p:nvPr/>
          </p:nvSpPr>
          <p:spPr>
            <a:xfrm>
              <a:off x="623370" y="3084740"/>
              <a:ext cx="4416594" cy="840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3598" b="1" noProof="0">
                  <a:solidFill>
                    <a:schemeClr val="tx1"/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5pPr>
              <a:lvl6pPr marL="456926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6pPr>
              <a:lvl7pPr marL="913852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7pPr>
              <a:lvl8pPr marL="1370778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8pPr>
              <a:lvl9pPr marL="1827703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198">
                  <a:solidFill>
                    <a:schemeClr val="bg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  <a:buSzTx/>
              </a:pPr>
              <a:r>
                <a:rPr lang="en-IN" sz="5400" i="0" kern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Arial" charset="0"/>
                  <a:ea typeface="+mn-ea"/>
                  <a:cs typeface="+mn-cs"/>
                </a:rPr>
                <a:t>Components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3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C9703-BE84-5646-AF8F-A37202E5FC01}"/>
              </a:ext>
            </a:extLst>
          </p:cNvPr>
          <p:cNvSpPr/>
          <p:nvPr/>
        </p:nvSpPr>
        <p:spPr bwMode="auto">
          <a:xfrm>
            <a:off x="0" y="1282700"/>
            <a:ext cx="12188825" cy="5590674"/>
          </a:xfrm>
          <a:prstGeom prst="rect">
            <a:avLst/>
          </a:prstGeom>
          <a:solidFill>
            <a:srgbClr val="2829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BD932-6F1C-CC4E-8C0E-1A29C395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36" y="392109"/>
            <a:ext cx="10948387" cy="59093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36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Creating a custom element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D6210-F19F-FD4E-80B9-E6776ECEC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00"/>
            <a:ext cx="8788400" cy="5575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F63CC-D886-9243-8EE1-C06C7C59DE84}"/>
              </a:ext>
            </a:extLst>
          </p:cNvPr>
          <p:cNvSpPr/>
          <p:nvPr/>
        </p:nvSpPr>
        <p:spPr bwMode="auto">
          <a:xfrm>
            <a:off x="994611" y="4070350"/>
            <a:ext cx="6320589" cy="1865229"/>
          </a:xfrm>
          <a:prstGeom prst="rect">
            <a:avLst/>
          </a:prstGeom>
          <a:solidFill>
            <a:srgbClr val="2829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E81F41-1A39-0842-9D5D-EBB710B92808}"/>
              </a:ext>
            </a:extLst>
          </p:cNvPr>
          <p:cNvGrpSpPr/>
          <p:nvPr/>
        </p:nvGrpSpPr>
        <p:grpSpPr>
          <a:xfrm>
            <a:off x="994611" y="4344423"/>
            <a:ext cx="3922353" cy="937659"/>
            <a:chOff x="994611" y="4344423"/>
            <a:chExt cx="3922353" cy="9376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9BB0B4-9F16-D041-AC27-83FF8B7A6D0D}"/>
                </a:ext>
              </a:extLst>
            </p:cNvPr>
            <p:cNvGrpSpPr/>
            <p:nvPr/>
          </p:nvGrpSpPr>
          <p:grpSpPr>
            <a:xfrm>
              <a:off x="994611" y="4344423"/>
              <a:ext cx="937659" cy="937659"/>
              <a:chOff x="3939141" y="4344423"/>
              <a:chExt cx="937659" cy="937659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FE1F820-9624-0A46-9796-CEB045989C14}"/>
                  </a:ext>
                </a:extLst>
              </p:cNvPr>
              <p:cNvSpPr/>
              <p:nvPr/>
            </p:nvSpPr>
            <p:spPr bwMode="auto">
              <a:xfrm>
                <a:off x="3939141" y="4344423"/>
                <a:ext cx="937659" cy="937659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Pct val="130000"/>
                  <a:buFontTx/>
                  <a:buNone/>
                  <a:tabLst/>
                </a:pPr>
                <a:endParaRPr kumimoji="0" 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2476F2A-44E6-BD4E-BC92-200D8213A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9000" y="4493268"/>
                <a:ext cx="639966" cy="639966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DF77AE-6DAC-6241-A883-2DE0D3FE15C5}"/>
                </a:ext>
              </a:extLst>
            </p:cNvPr>
            <p:cNvGrpSpPr/>
            <p:nvPr/>
          </p:nvGrpSpPr>
          <p:grpSpPr>
            <a:xfrm>
              <a:off x="2486957" y="4344423"/>
              <a:ext cx="977691" cy="937659"/>
              <a:chOff x="2768066" y="4344423"/>
              <a:chExt cx="977691" cy="93765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79C9B1B-8137-FF48-B828-66128CE3847D}"/>
                  </a:ext>
                </a:extLst>
              </p:cNvPr>
              <p:cNvSpPr/>
              <p:nvPr/>
            </p:nvSpPr>
            <p:spPr bwMode="auto">
              <a:xfrm>
                <a:off x="2768067" y="4344423"/>
                <a:ext cx="937659" cy="937659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Pct val="130000"/>
                  <a:buFontTx/>
                  <a:buNone/>
                  <a:tabLst/>
                </a:pPr>
                <a:endParaRPr kumimoji="0" 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8600DFC-4112-274D-8C0F-FAD18C6CD8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8066" y="4474217"/>
                <a:ext cx="977691" cy="690249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8A46732-E92F-294C-B789-1A053528D988}"/>
                </a:ext>
              </a:extLst>
            </p:cNvPr>
            <p:cNvGrpSpPr/>
            <p:nvPr/>
          </p:nvGrpSpPr>
          <p:grpSpPr>
            <a:xfrm>
              <a:off x="3979305" y="4344423"/>
              <a:ext cx="937659" cy="937659"/>
              <a:chOff x="4019337" y="4344423"/>
              <a:chExt cx="937659" cy="93765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FED68B4-1DEF-F04F-9EFE-640C03ACA111}"/>
                  </a:ext>
                </a:extLst>
              </p:cNvPr>
              <p:cNvSpPr/>
              <p:nvPr/>
            </p:nvSpPr>
            <p:spPr bwMode="auto">
              <a:xfrm>
                <a:off x="4019337" y="4344423"/>
                <a:ext cx="937659" cy="937659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Pct val="130000"/>
                  <a:buFontTx/>
                  <a:buNone/>
                  <a:tabLst/>
                </a:pPr>
                <a:endParaRPr kumimoji="0" lang="en-US" sz="24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2D4B864-6718-C147-8AD6-CDDF96CF1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1864" y="4578235"/>
                <a:ext cx="538957" cy="5389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71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C9703-BE84-5646-AF8F-A37202E5FC01}"/>
              </a:ext>
            </a:extLst>
          </p:cNvPr>
          <p:cNvSpPr/>
          <p:nvPr/>
        </p:nvSpPr>
        <p:spPr bwMode="auto">
          <a:xfrm>
            <a:off x="0" y="1282700"/>
            <a:ext cx="12188825" cy="5590674"/>
          </a:xfrm>
          <a:prstGeom prst="rect">
            <a:avLst/>
          </a:prstGeom>
          <a:solidFill>
            <a:srgbClr val="2829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BD932-6F1C-CC4E-8C0E-1A29C395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36" y="392109"/>
            <a:ext cx="10948387" cy="59093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36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Creating a custom element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7D6210-F19F-FD4E-80B9-E6776ECEC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700"/>
            <a:ext cx="8788400" cy="5575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F63CC-D886-9243-8EE1-C06C7C59DE84}"/>
              </a:ext>
            </a:extLst>
          </p:cNvPr>
          <p:cNvSpPr/>
          <p:nvPr/>
        </p:nvSpPr>
        <p:spPr bwMode="auto">
          <a:xfrm>
            <a:off x="994611" y="4070350"/>
            <a:ext cx="6320589" cy="1865229"/>
          </a:xfrm>
          <a:prstGeom prst="rect">
            <a:avLst/>
          </a:prstGeom>
          <a:solidFill>
            <a:srgbClr val="2829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08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C9703-BE84-5646-AF8F-A37202E5FC01}"/>
              </a:ext>
            </a:extLst>
          </p:cNvPr>
          <p:cNvSpPr/>
          <p:nvPr/>
        </p:nvSpPr>
        <p:spPr bwMode="auto">
          <a:xfrm>
            <a:off x="0" y="1282700"/>
            <a:ext cx="12188825" cy="5590674"/>
          </a:xfrm>
          <a:prstGeom prst="rect">
            <a:avLst/>
          </a:prstGeom>
          <a:solidFill>
            <a:srgbClr val="2829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BD932-6F1C-CC4E-8C0E-1A29C395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36" y="392109"/>
            <a:ext cx="10948387" cy="59093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36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Registering Custom Element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6CC93C-3419-2A43-A354-E2EB0C16F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r="2725"/>
          <a:stretch/>
        </p:blipFill>
        <p:spPr>
          <a:xfrm>
            <a:off x="1812757" y="2646279"/>
            <a:ext cx="8229601" cy="16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2C9703-BE84-5646-AF8F-A37202E5FC01}"/>
              </a:ext>
            </a:extLst>
          </p:cNvPr>
          <p:cNvSpPr/>
          <p:nvPr/>
        </p:nvSpPr>
        <p:spPr bwMode="auto">
          <a:xfrm>
            <a:off x="0" y="1282700"/>
            <a:ext cx="12188825" cy="5590674"/>
          </a:xfrm>
          <a:prstGeom prst="rect">
            <a:avLst/>
          </a:prstGeom>
          <a:solidFill>
            <a:srgbClr val="28292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BD932-6F1C-CC4E-8C0E-1A29C3952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36" y="392109"/>
            <a:ext cx="10948387" cy="590931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36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Using Custom Tags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D31D0-64AA-6843-978C-795BBA75C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" r="6632"/>
          <a:stretch/>
        </p:blipFill>
        <p:spPr>
          <a:xfrm>
            <a:off x="3288632" y="2646279"/>
            <a:ext cx="5662863" cy="16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7369E7E-BC43-8448-9A8F-C8D49F814A1C}"/>
              </a:ext>
            </a:extLst>
          </p:cNvPr>
          <p:cNvSpPr/>
          <p:nvPr/>
        </p:nvSpPr>
        <p:spPr bwMode="auto">
          <a:xfrm>
            <a:off x="1" y="1319516"/>
            <a:ext cx="12188824" cy="1331088"/>
          </a:xfrm>
          <a:prstGeom prst="rect">
            <a:avLst/>
          </a:prstGeom>
          <a:solidFill>
            <a:srgbClr val="01BEFF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D9AF5-96E2-CD45-9FA0-2FA0752E45B0}"/>
              </a:ext>
            </a:extLst>
          </p:cNvPr>
          <p:cNvSpPr txBox="1"/>
          <p:nvPr/>
        </p:nvSpPr>
        <p:spPr bwMode="auto">
          <a:xfrm>
            <a:off x="707169" y="1814957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Frontend</a:t>
            </a:r>
            <a:endParaRPr lang="en-US" i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298739-1F89-C644-803B-8BCFC61D83F3}"/>
              </a:ext>
            </a:extLst>
          </p:cNvPr>
          <p:cNvSpPr/>
          <p:nvPr/>
        </p:nvSpPr>
        <p:spPr bwMode="auto">
          <a:xfrm>
            <a:off x="1" y="2650604"/>
            <a:ext cx="12188824" cy="1331088"/>
          </a:xfrm>
          <a:prstGeom prst="rect">
            <a:avLst/>
          </a:prstGeom>
          <a:solidFill>
            <a:srgbClr val="FF8B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C9B4C-3570-F442-AAD2-B63E6834E191}"/>
              </a:ext>
            </a:extLst>
          </p:cNvPr>
          <p:cNvSpPr txBox="1"/>
          <p:nvPr/>
        </p:nvSpPr>
        <p:spPr bwMode="auto">
          <a:xfrm>
            <a:off x="719995" y="3134471"/>
            <a:ext cx="10823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Backend</a:t>
            </a:r>
            <a:endParaRPr lang="en-US" i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2F77F-D613-4148-8C31-F76E2C4233A8}"/>
              </a:ext>
            </a:extLst>
          </p:cNvPr>
          <p:cNvSpPr/>
          <p:nvPr/>
        </p:nvSpPr>
        <p:spPr bwMode="auto">
          <a:xfrm>
            <a:off x="1" y="3981692"/>
            <a:ext cx="12188824" cy="1331088"/>
          </a:xfrm>
          <a:prstGeom prst="rect">
            <a:avLst/>
          </a:prstGeom>
          <a:solidFill>
            <a:srgbClr val="E24F4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68D311-1D8A-EC48-86BD-ADCA882DE2A2}"/>
              </a:ext>
            </a:extLst>
          </p:cNvPr>
          <p:cNvSpPr txBox="1"/>
          <p:nvPr/>
        </p:nvSpPr>
        <p:spPr bwMode="auto">
          <a:xfrm>
            <a:off x="675110" y="4442410"/>
            <a:ext cx="11721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Database</a:t>
            </a:r>
            <a:endParaRPr lang="en-US" i="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C903A8A-6966-FB4D-8D62-64B7531A6E12}"/>
              </a:ext>
            </a:extLst>
          </p:cNvPr>
          <p:cNvSpPr txBox="1">
            <a:spLocks/>
          </p:cNvSpPr>
          <p:nvPr/>
        </p:nvSpPr>
        <p:spPr>
          <a:xfrm>
            <a:off x="3364109" y="434437"/>
            <a:ext cx="528882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SzTx/>
            </a:pPr>
            <a:r>
              <a:rPr lang="en-IN" sz="3600" i="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Vertical Decomposition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9C1B55-43C6-BF4B-90C2-79F447837FAA}"/>
              </a:ext>
            </a:extLst>
          </p:cNvPr>
          <p:cNvGrpSpPr/>
          <p:nvPr/>
        </p:nvGrpSpPr>
        <p:grpSpPr>
          <a:xfrm>
            <a:off x="2535159" y="1503257"/>
            <a:ext cx="1779638" cy="3608439"/>
            <a:chOff x="2535159" y="1503257"/>
            <a:chExt cx="1779638" cy="3608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7F8B5-8BD6-4B4F-875B-0DBBC292F712}"/>
                </a:ext>
              </a:extLst>
            </p:cNvPr>
            <p:cNvSpPr/>
            <p:nvPr/>
          </p:nvSpPr>
          <p:spPr bwMode="auto">
            <a:xfrm>
              <a:off x="2535159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49274-8760-CB4B-95E5-937DC0A247AF}"/>
                </a:ext>
              </a:extLst>
            </p:cNvPr>
            <p:cNvSpPr txBox="1"/>
            <p:nvPr/>
          </p:nvSpPr>
          <p:spPr bwMode="auto">
            <a:xfrm>
              <a:off x="3007139" y="1676821"/>
              <a:ext cx="8356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D178C6-E30F-7B4E-92DC-FD50191757C5}"/>
              </a:ext>
            </a:extLst>
          </p:cNvPr>
          <p:cNvGrpSpPr/>
          <p:nvPr/>
        </p:nvGrpSpPr>
        <p:grpSpPr>
          <a:xfrm>
            <a:off x="4560604" y="1503257"/>
            <a:ext cx="1779638" cy="3608439"/>
            <a:chOff x="4560604" y="1503257"/>
            <a:chExt cx="1779638" cy="36084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34706C-3A5C-E140-AFE3-83BDC98E47DF}"/>
                </a:ext>
              </a:extLst>
            </p:cNvPr>
            <p:cNvSpPr/>
            <p:nvPr/>
          </p:nvSpPr>
          <p:spPr bwMode="auto">
            <a:xfrm>
              <a:off x="4560604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6CC462-136E-CA42-8840-F4172998AF26}"/>
                </a:ext>
              </a:extLst>
            </p:cNvPr>
            <p:cNvSpPr txBox="1"/>
            <p:nvPr/>
          </p:nvSpPr>
          <p:spPr bwMode="auto">
            <a:xfrm>
              <a:off x="5032584" y="1676821"/>
              <a:ext cx="8356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AC433C-FBA2-7A4D-B8FE-893DC3E99D77}"/>
              </a:ext>
            </a:extLst>
          </p:cNvPr>
          <p:cNvGrpSpPr/>
          <p:nvPr/>
        </p:nvGrpSpPr>
        <p:grpSpPr>
          <a:xfrm>
            <a:off x="6595422" y="1503257"/>
            <a:ext cx="1779638" cy="3608439"/>
            <a:chOff x="6595422" y="1503257"/>
            <a:chExt cx="1779638" cy="3608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071ED6B-77DF-5D46-B7F4-2CA626650169}"/>
                </a:ext>
              </a:extLst>
            </p:cNvPr>
            <p:cNvSpPr/>
            <p:nvPr/>
          </p:nvSpPr>
          <p:spPr bwMode="auto">
            <a:xfrm>
              <a:off x="6595422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3ED6CF-DD4A-B34A-9D25-7F5293EEDE52}"/>
                </a:ext>
              </a:extLst>
            </p:cNvPr>
            <p:cNvSpPr txBox="1"/>
            <p:nvPr/>
          </p:nvSpPr>
          <p:spPr bwMode="auto">
            <a:xfrm>
              <a:off x="7046227" y="1676821"/>
              <a:ext cx="8356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922F2-6CA9-E843-87B1-5422105B9680}"/>
              </a:ext>
            </a:extLst>
          </p:cNvPr>
          <p:cNvGrpSpPr/>
          <p:nvPr/>
        </p:nvGrpSpPr>
        <p:grpSpPr>
          <a:xfrm>
            <a:off x="8620867" y="1503257"/>
            <a:ext cx="1779638" cy="3608439"/>
            <a:chOff x="8620867" y="1503257"/>
            <a:chExt cx="1779638" cy="36084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918511-49DC-B047-8AA0-0A8F7BEF6ED6}"/>
                </a:ext>
              </a:extLst>
            </p:cNvPr>
            <p:cNvSpPr/>
            <p:nvPr/>
          </p:nvSpPr>
          <p:spPr bwMode="auto">
            <a:xfrm>
              <a:off x="8620867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5B4FAC-3D53-5942-8A2E-B2E555F108EC}"/>
                </a:ext>
              </a:extLst>
            </p:cNvPr>
            <p:cNvSpPr txBox="1"/>
            <p:nvPr/>
          </p:nvSpPr>
          <p:spPr bwMode="auto">
            <a:xfrm>
              <a:off x="9120833" y="1676821"/>
              <a:ext cx="83567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34660C-11A7-504A-8E98-E3D045F60DBE}"/>
              </a:ext>
            </a:extLst>
          </p:cNvPr>
          <p:cNvGrpSpPr/>
          <p:nvPr/>
        </p:nvGrpSpPr>
        <p:grpSpPr>
          <a:xfrm>
            <a:off x="3007139" y="3696603"/>
            <a:ext cx="937659" cy="937659"/>
            <a:chOff x="3939141" y="4344423"/>
            <a:chExt cx="937659" cy="93765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33FF3D-7918-2A48-AA1E-7F3B504C2168}"/>
                </a:ext>
              </a:extLst>
            </p:cNvPr>
            <p:cNvSpPr/>
            <p:nvPr/>
          </p:nvSpPr>
          <p:spPr bwMode="auto">
            <a:xfrm>
              <a:off x="3939141" y="4344423"/>
              <a:ext cx="937659" cy="937659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7197E21-0FF6-E948-8346-F0777216E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9000" y="4493268"/>
              <a:ext cx="639966" cy="639966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B7FABE-F5DE-6940-81DC-7D5F93065E6A}"/>
              </a:ext>
            </a:extLst>
          </p:cNvPr>
          <p:cNvGrpSpPr/>
          <p:nvPr/>
        </p:nvGrpSpPr>
        <p:grpSpPr>
          <a:xfrm>
            <a:off x="4961576" y="3696603"/>
            <a:ext cx="977691" cy="937659"/>
            <a:chOff x="2768066" y="4344423"/>
            <a:chExt cx="977691" cy="93765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D00F4D2-02B5-A94C-B4FE-95EC84DCFC12}"/>
                </a:ext>
              </a:extLst>
            </p:cNvPr>
            <p:cNvSpPr/>
            <p:nvPr/>
          </p:nvSpPr>
          <p:spPr bwMode="auto">
            <a:xfrm>
              <a:off x="2768067" y="4344423"/>
              <a:ext cx="937659" cy="937659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2D147C-794C-074D-BF19-FBAB15AC7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8066" y="4474217"/>
              <a:ext cx="977691" cy="69024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ED20B-CF9F-4F4F-B978-12C264A2CEC3}"/>
              </a:ext>
            </a:extLst>
          </p:cNvPr>
          <p:cNvGrpSpPr/>
          <p:nvPr/>
        </p:nvGrpSpPr>
        <p:grpSpPr>
          <a:xfrm>
            <a:off x="6995235" y="3696603"/>
            <a:ext cx="937659" cy="937659"/>
            <a:chOff x="4019337" y="4344423"/>
            <a:chExt cx="937659" cy="93765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38CA21D-0F57-BA45-A825-F4CC2C14BA2A}"/>
                </a:ext>
              </a:extLst>
            </p:cNvPr>
            <p:cNvSpPr/>
            <p:nvPr/>
          </p:nvSpPr>
          <p:spPr bwMode="auto">
            <a:xfrm>
              <a:off x="4019337" y="4344423"/>
              <a:ext cx="937659" cy="937659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6C0F00B-E859-7C42-B7A7-C03529798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1864" y="4578235"/>
              <a:ext cx="538957" cy="538957"/>
            </a:xfrm>
            <a:prstGeom prst="rect">
              <a:avLst/>
            </a:prstGeom>
          </p:spPr>
        </p:pic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CBF2598-AEA8-C64B-9645-CFEEFA9B51C8}"/>
              </a:ext>
            </a:extLst>
          </p:cNvPr>
          <p:cNvSpPr/>
          <p:nvPr/>
        </p:nvSpPr>
        <p:spPr bwMode="auto">
          <a:xfrm>
            <a:off x="9064666" y="3743222"/>
            <a:ext cx="937659" cy="937659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CB9525-4612-B842-A018-ED4E53DCA70B}"/>
              </a:ext>
            </a:extLst>
          </p:cNvPr>
          <p:cNvSpPr/>
          <p:nvPr/>
        </p:nvSpPr>
        <p:spPr bwMode="auto">
          <a:xfrm flipH="1">
            <a:off x="9264664" y="4138102"/>
            <a:ext cx="128218" cy="12868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8CBFFBC-DB9B-6244-8BA2-D72C5398DC0E}"/>
              </a:ext>
            </a:extLst>
          </p:cNvPr>
          <p:cNvSpPr/>
          <p:nvPr/>
        </p:nvSpPr>
        <p:spPr bwMode="auto">
          <a:xfrm flipH="1">
            <a:off x="9465386" y="4138102"/>
            <a:ext cx="128218" cy="12868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340955A-F1C0-684B-9A81-144C04BED730}"/>
              </a:ext>
            </a:extLst>
          </p:cNvPr>
          <p:cNvSpPr/>
          <p:nvPr/>
        </p:nvSpPr>
        <p:spPr bwMode="auto">
          <a:xfrm flipH="1">
            <a:off x="9664175" y="4138102"/>
            <a:ext cx="128218" cy="12868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CCFBFE-D3A1-6E48-9FF1-24D294F88EA3}"/>
              </a:ext>
            </a:extLst>
          </p:cNvPr>
          <p:cNvSpPr txBox="1"/>
          <p:nvPr/>
        </p:nvSpPr>
        <p:spPr bwMode="auto">
          <a:xfrm>
            <a:off x="2745945" y="2963030"/>
            <a:ext cx="13580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i="0" dirty="0">
                <a:solidFill>
                  <a:schemeClr val="bg1"/>
                </a:solidFill>
              </a:rPr>
              <a:t>Search feature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74F956-6EB0-984C-9D8A-0DA3424D1E7B}"/>
              </a:ext>
            </a:extLst>
          </p:cNvPr>
          <p:cNvSpPr txBox="1"/>
          <p:nvPr/>
        </p:nvSpPr>
        <p:spPr bwMode="auto">
          <a:xfrm>
            <a:off x="4880393" y="2975219"/>
            <a:ext cx="11400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i="0" dirty="0">
                <a:solidFill>
                  <a:schemeClr val="bg1"/>
                </a:solidFill>
              </a:rPr>
              <a:t>Product info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5CF0EB-352A-D345-BEE7-119BD32D47C4}"/>
              </a:ext>
            </a:extLst>
          </p:cNvPr>
          <p:cNvSpPr txBox="1"/>
          <p:nvPr/>
        </p:nvSpPr>
        <p:spPr bwMode="auto">
          <a:xfrm>
            <a:off x="6820636" y="2950803"/>
            <a:ext cx="13292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i="0" dirty="0">
                <a:solidFill>
                  <a:schemeClr val="bg1"/>
                </a:solidFill>
              </a:rPr>
              <a:t>Cart/Checkout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05F8F9-B7FF-6A44-A84E-6F454EE80BD9}"/>
              </a:ext>
            </a:extLst>
          </p:cNvPr>
          <p:cNvSpPr txBox="1"/>
          <p:nvPr/>
        </p:nvSpPr>
        <p:spPr bwMode="auto">
          <a:xfrm>
            <a:off x="8717039" y="2975219"/>
            <a:ext cx="15872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i="0" dirty="0">
                <a:solidFill>
                  <a:schemeClr val="bg1"/>
                </a:solidFill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075173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4E317-1E50-ED4D-9920-C0CEC35BA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3"/>
          <a:stretch/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8B5D8E-8357-7E43-853A-11917DE6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2127" y="2458489"/>
            <a:ext cx="6607757" cy="1941022"/>
          </a:xfrm>
        </p:spPr>
        <p:txBody>
          <a:bodyPr/>
          <a:lstStyle/>
          <a:p>
            <a:r>
              <a:rPr lang="en-US" dirty="0">
                <a:solidFill>
                  <a:srgbClr val="3E3A51"/>
                </a:solidFill>
              </a:rPr>
              <a:t>But what about</a:t>
            </a:r>
            <a:br>
              <a:rPr lang="en-US" dirty="0">
                <a:solidFill>
                  <a:srgbClr val="3E3A51"/>
                </a:solidFill>
              </a:rPr>
            </a:br>
            <a:r>
              <a:rPr lang="en-US" sz="11500" dirty="0">
                <a:solidFill>
                  <a:srgbClr val="3E3A51"/>
                </a:solidFill>
              </a:rPr>
              <a:t>mobiles?</a:t>
            </a:r>
          </a:p>
        </p:txBody>
      </p:sp>
    </p:spTree>
    <p:extLst>
      <p:ext uri="{BB962C8B-B14F-4D97-AF65-F5344CB8AC3E}">
        <p14:creationId xmlns:p14="http://schemas.microsoft.com/office/powerpoint/2010/main" val="182919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3B4CE0E-52E9-A046-8B68-1934B1B46F09}"/>
              </a:ext>
            </a:extLst>
          </p:cNvPr>
          <p:cNvSpPr/>
          <p:nvPr/>
        </p:nvSpPr>
        <p:spPr bwMode="auto">
          <a:xfrm>
            <a:off x="8210849" y="1107094"/>
            <a:ext cx="2516442" cy="4492737"/>
          </a:xfrm>
          <a:prstGeom prst="rect">
            <a:avLst/>
          </a:prstGeom>
          <a:solidFill>
            <a:srgbClr val="8C60C7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AB096E18-9785-2540-8BAE-564A81239BE7}"/>
              </a:ext>
            </a:extLst>
          </p:cNvPr>
          <p:cNvSpPr txBox="1">
            <a:spLocks/>
          </p:cNvSpPr>
          <p:nvPr/>
        </p:nvSpPr>
        <p:spPr>
          <a:xfrm>
            <a:off x="870864" y="2632719"/>
            <a:ext cx="5350322" cy="11952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IN" i="0" kern="0" dirty="0">
                <a:solidFill>
                  <a:srgbClr val="3E3A51"/>
                </a:solidFill>
              </a:rPr>
              <a:t>Breaking frontend monolith with Microapps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B34255-48C2-3A4F-8D6A-21E8ECA02631}"/>
              </a:ext>
            </a:extLst>
          </p:cNvPr>
          <p:cNvGrpSpPr/>
          <p:nvPr/>
        </p:nvGrpSpPr>
        <p:grpSpPr>
          <a:xfrm>
            <a:off x="8027503" y="470249"/>
            <a:ext cx="2866672" cy="5783878"/>
            <a:chOff x="8154092" y="881699"/>
            <a:chExt cx="2384386" cy="481080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83048A-364A-DC43-8532-4152C6BA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092" y="881699"/>
              <a:ext cx="2384386" cy="4810804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441781-51CE-9146-A05A-5F49008BFAC0}"/>
                </a:ext>
              </a:extLst>
            </p:cNvPr>
            <p:cNvSpPr/>
            <p:nvPr/>
          </p:nvSpPr>
          <p:spPr bwMode="auto">
            <a:xfrm>
              <a:off x="8303595" y="1421813"/>
              <a:ext cx="2093078" cy="3736883"/>
            </a:xfrm>
            <a:prstGeom prst="rect">
              <a:avLst/>
            </a:prstGeom>
            <a:solidFill>
              <a:schemeClr val="tx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D7F006-8FB7-2345-A2D0-025D01D93CAD}"/>
              </a:ext>
            </a:extLst>
          </p:cNvPr>
          <p:cNvGrpSpPr/>
          <p:nvPr/>
        </p:nvGrpSpPr>
        <p:grpSpPr>
          <a:xfrm>
            <a:off x="8280639" y="1877458"/>
            <a:ext cx="2257512" cy="2599146"/>
            <a:chOff x="8033804" y="1927860"/>
            <a:chExt cx="2257512" cy="2599146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C9EA50B-F9CD-A942-B6B2-C6653F2F89FF}"/>
                </a:ext>
              </a:extLst>
            </p:cNvPr>
            <p:cNvSpPr/>
            <p:nvPr/>
          </p:nvSpPr>
          <p:spPr bwMode="auto">
            <a:xfrm>
              <a:off x="9346285" y="1927860"/>
              <a:ext cx="818795" cy="762000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17D78B8-0259-B040-BAA4-42E2DE7EF63A}"/>
                </a:ext>
              </a:extLst>
            </p:cNvPr>
            <p:cNvSpPr/>
            <p:nvPr/>
          </p:nvSpPr>
          <p:spPr bwMode="auto">
            <a:xfrm>
              <a:off x="9114690" y="2377440"/>
              <a:ext cx="499189" cy="464563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693E401-B7E8-A849-84F0-B5325E63A507}"/>
                </a:ext>
              </a:extLst>
            </p:cNvPr>
            <p:cNvSpPr/>
            <p:nvPr/>
          </p:nvSpPr>
          <p:spPr bwMode="auto">
            <a:xfrm>
              <a:off x="9613879" y="2917555"/>
              <a:ext cx="398801" cy="371138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63B24E9-12BC-9042-B3DB-061E1CF2CB10}"/>
                </a:ext>
              </a:extLst>
            </p:cNvPr>
            <p:cNvSpPr/>
            <p:nvPr/>
          </p:nvSpPr>
          <p:spPr bwMode="auto">
            <a:xfrm>
              <a:off x="8524758" y="3017182"/>
              <a:ext cx="705126" cy="656216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91990D-CA7B-BC4B-B368-8D8E98A966E8}"/>
                </a:ext>
              </a:extLst>
            </p:cNvPr>
            <p:cNvSpPr/>
            <p:nvPr/>
          </p:nvSpPr>
          <p:spPr bwMode="auto">
            <a:xfrm>
              <a:off x="9011721" y="3469522"/>
              <a:ext cx="439324" cy="408851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208A094-E5E7-CD48-8152-A229869A4833}"/>
                </a:ext>
              </a:extLst>
            </p:cNvPr>
            <p:cNvSpPr/>
            <p:nvPr/>
          </p:nvSpPr>
          <p:spPr bwMode="auto">
            <a:xfrm>
              <a:off x="8033804" y="3770347"/>
              <a:ext cx="813055" cy="756659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06FC4CE-AA72-2D48-9F53-3D36A6652692}"/>
                </a:ext>
              </a:extLst>
            </p:cNvPr>
            <p:cNvSpPr/>
            <p:nvPr/>
          </p:nvSpPr>
          <p:spPr bwMode="auto">
            <a:xfrm>
              <a:off x="9755682" y="3693951"/>
              <a:ext cx="406528" cy="378330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347193D-9C02-3C4A-860C-510E32F26C9B}"/>
                </a:ext>
              </a:extLst>
            </p:cNvPr>
            <p:cNvSpPr/>
            <p:nvPr/>
          </p:nvSpPr>
          <p:spPr bwMode="auto">
            <a:xfrm>
              <a:off x="10040290" y="3577144"/>
              <a:ext cx="251026" cy="233613"/>
            </a:xfrm>
            <a:prstGeom prst="roundRect">
              <a:avLst>
                <a:gd name="adj" fmla="val 10667"/>
              </a:avLst>
            </a:prstGeom>
            <a:solidFill>
              <a:schemeClr val="accent1">
                <a:alpha val="57000"/>
              </a:schemeClr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67B5BB-2CA5-5944-85D7-737F476EE238}"/>
              </a:ext>
            </a:extLst>
          </p:cNvPr>
          <p:cNvGrpSpPr/>
          <p:nvPr/>
        </p:nvGrpSpPr>
        <p:grpSpPr>
          <a:xfrm>
            <a:off x="8470706" y="2061324"/>
            <a:ext cx="1995363" cy="2232253"/>
            <a:chOff x="8109567" y="2061324"/>
            <a:chExt cx="1995363" cy="223225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7FDB4E-F7E5-9342-91B9-638440A33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9444286" y="2061324"/>
              <a:ext cx="400189" cy="38875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035BD0F-17FD-784E-8B6F-26586F59D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8578980" y="3130305"/>
              <a:ext cx="345173" cy="33531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3974269-C43F-4642-B88D-4570D9C8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9101027" y="2457287"/>
              <a:ext cx="242291" cy="235368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E60449E5-14B3-D14D-B4F8-BBC183C82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9598883" y="2978459"/>
              <a:ext cx="184167" cy="178905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A773440-D5B8-E24E-ACBF-910ECA4CC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9007212" y="3543236"/>
              <a:ext cx="184167" cy="17890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19D14F65-F76F-1C47-8BD0-A6D28C314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9719907" y="3751666"/>
              <a:ext cx="184167" cy="17890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1E0F5B2-2CC5-A749-A39B-620731F68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9974867" y="3583203"/>
              <a:ext cx="130063" cy="12634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E21CD2B-6258-1A45-A4A3-4F7517CD7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8109567" y="3902971"/>
              <a:ext cx="402095" cy="390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42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E3F4-F602-9846-BD0B-4552DF6E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2686" y="2080703"/>
            <a:ext cx="5841672" cy="247300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Evolution of </a:t>
            </a:r>
            <a:r>
              <a:rPr lang="en-US" sz="2400" b="1" dirty="0">
                <a:solidFill>
                  <a:srgbClr val="FF8B00"/>
                </a:solidFill>
              </a:rPr>
              <a:t>application architecture.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Microapps </a:t>
            </a:r>
            <a:r>
              <a:rPr lang="en-US" sz="2400" b="1" dirty="0">
                <a:solidFill>
                  <a:srgbClr val="F8EB0B"/>
                </a:solidFill>
              </a:rPr>
              <a:t>What, Why and How?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Microapps in </a:t>
            </a:r>
            <a:r>
              <a:rPr lang="en-US" sz="2400" b="1" dirty="0">
                <a:solidFill>
                  <a:srgbClr val="01BEFF"/>
                </a:solidFill>
              </a:rPr>
              <a:t>Mobile and Web.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913F39-C5C5-2F43-914C-278905DC6431}"/>
              </a:ext>
            </a:extLst>
          </p:cNvPr>
          <p:cNvSpPr/>
          <p:nvPr/>
        </p:nvSpPr>
        <p:spPr bwMode="auto">
          <a:xfrm>
            <a:off x="10542905" y="-2072640"/>
            <a:ext cx="1097280" cy="1097280"/>
          </a:xfrm>
          <a:prstGeom prst="rect">
            <a:avLst/>
          </a:prstGeom>
          <a:solidFill>
            <a:srgbClr val="3E3A5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7EA093-B64D-1241-8C8F-78D6DACF17DA}"/>
              </a:ext>
            </a:extLst>
          </p:cNvPr>
          <p:cNvSpPr/>
          <p:nvPr/>
        </p:nvSpPr>
        <p:spPr bwMode="auto">
          <a:xfrm>
            <a:off x="11640185" y="-2072640"/>
            <a:ext cx="1097280" cy="1097280"/>
          </a:xfrm>
          <a:prstGeom prst="rect">
            <a:avLst/>
          </a:prstGeom>
          <a:solidFill>
            <a:srgbClr val="42BD4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156DC5-EED3-B447-A56F-3E0AEFC092D3}"/>
              </a:ext>
            </a:extLst>
          </p:cNvPr>
          <p:cNvSpPr/>
          <p:nvPr/>
        </p:nvSpPr>
        <p:spPr bwMode="auto">
          <a:xfrm>
            <a:off x="12737465" y="-2072640"/>
            <a:ext cx="1097280" cy="1097280"/>
          </a:xfrm>
          <a:prstGeom prst="rect">
            <a:avLst/>
          </a:prstGeom>
          <a:solidFill>
            <a:srgbClr val="F8EB0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CF513F-01F7-284C-9626-11E3916A97A9}"/>
              </a:ext>
            </a:extLst>
          </p:cNvPr>
          <p:cNvSpPr/>
          <p:nvPr/>
        </p:nvSpPr>
        <p:spPr bwMode="auto">
          <a:xfrm>
            <a:off x="13834745" y="-2072640"/>
            <a:ext cx="1097280" cy="1097280"/>
          </a:xfrm>
          <a:prstGeom prst="rect">
            <a:avLst/>
          </a:prstGeom>
          <a:solidFill>
            <a:srgbClr val="FF8B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80AEF-2802-724D-8420-A0BDCC357D86}"/>
              </a:ext>
            </a:extLst>
          </p:cNvPr>
          <p:cNvSpPr/>
          <p:nvPr/>
        </p:nvSpPr>
        <p:spPr bwMode="auto">
          <a:xfrm>
            <a:off x="13834745" y="-975360"/>
            <a:ext cx="1097280" cy="1097280"/>
          </a:xfrm>
          <a:prstGeom prst="rect">
            <a:avLst/>
          </a:prstGeom>
          <a:solidFill>
            <a:srgbClr val="01BE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EC33B3-F5A1-3141-AC23-6D85F854EC6C}"/>
              </a:ext>
            </a:extLst>
          </p:cNvPr>
          <p:cNvSpPr/>
          <p:nvPr/>
        </p:nvSpPr>
        <p:spPr bwMode="auto">
          <a:xfrm>
            <a:off x="12767945" y="-975360"/>
            <a:ext cx="1097280" cy="1097280"/>
          </a:xfrm>
          <a:prstGeom prst="rect">
            <a:avLst/>
          </a:prstGeom>
          <a:solidFill>
            <a:srgbClr val="E24F4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2E0091-B3EC-8148-877C-F48C98F9CBA8}"/>
              </a:ext>
            </a:extLst>
          </p:cNvPr>
          <p:cNvSpPr txBox="1"/>
          <p:nvPr/>
        </p:nvSpPr>
        <p:spPr bwMode="auto">
          <a:xfrm>
            <a:off x="3482686" y="1434372"/>
            <a:ext cx="1877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3600" b="1" i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Agenda</a:t>
            </a:r>
            <a:endParaRPr lang="en-US" sz="4000" b="1" i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49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354830" y="2129535"/>
            <a:ext cx="3099487" cy="3074670"/>
            <a:chOff x="4354830" y="1861034"/>
            <a:chExt cx="3099487" cy="3074670"/>
          </a:xfrm>
        </p:grpSpPr>
        <p:sp>
          <p:nvSpPr>
            <p:cNvPr id="13" name="Text Placeholder 12">
              <a:extLst>
                <a:ext uri="{FF2B5EF4-FFF2-40B4-BE49-F238E27FC236}">
                  <a16:creationId xmlns:a16="http://schemas.microsoft.com/office/drawing/2014/main" id="{21795AD0-55A2-AB4D-8195-E8EEAB7156CF}"/>
                </a:ext>
              </a:extLst>
            </p:cNvPr>
            <p:cNvSpPr txBox="1">
              <a:spLocks/>
            </p:cNvSpPr>
            <p:nvPr/>
          </p:nvSpPr>
          <p:spPr>
            <a:xfrm>
              <a:off x="4610169" y="3411679"/>
              <a:ext cx="2844148" cy="9431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>
                <a:defRPr lang="en-US"/>
              </a:defPPr>
              <a:lvl1pPr marL="0" indent="0" defTabSz="913852" eaLnBrk="1" latinLnBrk="0" hangingPunct="1">
                <a:spcBef>
                  <a:spcPts val="900"/>
                </a:spcBef>
                <a:spcAft>
                  <a:spcPts val="0"/>
                </a:spcAft>
                <a:buClr>
                  <a:srgbClr val="5CE500"/>
                </a:buClr>
                <a:buSzTx/>
                <a:buFont typeface="Wingdings" pitchFamily="2" charset="2"/>
                <a:buNone/>
                <a:defRPr i="0">
                  <a:latin typeface="+mn-lt"/>
                  <a:cs typeface="Arial" pitchFamily="34" charset="0"/>
                </a:defRPr>
              </a:lvl1pPr>
              <a:lvl2pPr marL="742504" indent="-285578" algn="l" defTabSz="913852" eaLnBrk="1" latinLnBrk="0" hangingPunct="1">
                <a:spcBef>
                  <a:spcPts val="900"/>
                </a:spcBef>
                <a:buClr>
                  <a:srgbClr val="5CE500"/>
                </a:buClr>
                <a:buChar char="•"/>
                <a:defRPr sz="2000">
                  <a:latin typeface="Arial" pitchFamily="34" charset="0"/>
                  <a:cs typeface="Arial" pitchFamily="34" charset="0"/>
                </a:defRPr>
              </a:lvl2pPr>
              <a:lvl3pPr marL="1142314" indent="-228462" algn="l" defTabSz="913852" eaLnBrk="1" latinLnBrk="0" hangingPunct="1">
                <a:spcBef>
                  <a:spcPts val="900"/>
                </a:spcBef>
                <a:buClr>
                  <a:srgbClr val="5CE500"/>
                </a:buClr>
                <a:buFont typeface="Arial" charset="0"/>
                <a:buChar char="–"/>
                <a:defRPr sz="2000">
                  <a:latin typeface="Arial" pitchFamily="34" charset="0"/>
                  <a:cs typeface="Arial" pitchFamily="34" charset="0"/>
                </a:defRPr>
              </a:lvl3pPr>
              <a:lvl4pPr marL="1599240" indent="-228462" algn="l" defTabSz="913852" eaLnBrk="1" latinLnBrk="0" hangingPunct="1">
                <a:spcBef>
                  <a:spcPts val="900"/>
                </a:spcBef>
                <a:buClr>
                  <a:srgbClr val="5CE500"/>
                </a:buClr>
                <a:buSzPct val="95000"/>
                <a:buFont typeface="Courier New" pitchFamily="49" charset="0"/>
                <a:buChar char="o"/>
                <a:defRPr sz="1800">
                  <a:latin typeface="Arial" pitchFamily="34" charset="0"/>
                  <a:cs typeface="Arial" pitchFamily="34" charset="0"/>
                </a:defRPr>
              </a:lvl4pPr>
              <a:lvl5pPr marL="2056166" indent="-228462" algn="l" defTabSz="913852" eaLnBrk="1" latinLnBrk="0" hangingPunct="1">
                <a:spcBef>
                  <a:spcPts val="900"/>
                </a:spcBef>
                <a:buClr>
                  <a:schemeClr val="accent2"/>
                </a:buClr>
                <a:buSzPct val="95000"/>
                <a:buFont typeface="Courier New" pitchFamily="49" charset="0"/>
                <a:buChar char="o"/>
                <a:defRPr sz="1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defRPr>
              </a:lvl5pPr>
              <a:lvl6pPr marL="2513092" indent="-228462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latin typeface="+mn-lt"/>
                </a:defRPr>
              </a:lvl6pPr>
              <a:lvl7pPr marL="2970017" indent="-228462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latin typeface="+mn-lt"/>
                </a:defRPr>
              </a:lvl7pPr>
              <a:lvl8pPr marL="3426943" indent="-228462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latin typeface="+mn-lt"/>
                </a:defRPr>
              </a:lvl8pPr>
              <a:lvl9pPr marL="3883868" indent="-228462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latin typeface="+mn-lt"/>
                </a:defRPr>
              </a:lvl9pPr>
            </a:lstStyle>
            <a:p>
              <a:r>
                <a:rPr lang="en-GB" sz="2000"/>
                <a:t>Cross-Platform</a:t>
              </a: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4354830" y="1861034"/>
              <a:ext cx="0" cy="30746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7508" y="2386686"/>
              <a:ext cx="889000" cy="8382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1110632" y="2655187"/>
            <a:ext cx="2844148" cy="1968144"/>
            <a:chOff x="1110632" y="2386686"/>
            <a:chExt cx="2844148" cy="1968144"/>
          </a:xfrm>
        </p:grpSpPr>
        <p:sp>
          <p:nvSpPr>
            <p:cNvPr id="6" name="Text Placeholder 12">
              <a:extLst>
                <a:ext uri="{FF2B5EF4-FFF2-40B4-BE49-F238E27FC236}">
                  <a16:creationId xmlns:a16="http://schemas.microsoft.com/office/drawing/2014/main" id="{21795AD0-55A2-AB4D-8195-E8EEAB7156CF}"/>
                </a:ext>
              </a:extLst>
            </p:cNvPr>
            <p:cNvSpPr txBox="1">
              <a:spLocks/>
            </p:cNvSpPr>
            <p:nvPr/>
          </p:nvSpPr>
          <p:spPr>
            <a:xfrm>
              <a:off x="1110632" y="3411679"/>
              <a:ext cx="2844148" cy="9431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694" indent="-342694" algn="l" defTabSz="913852" rtl="0" eaLnBrk="1" fontAlgn="base" latinLnBrk="0" hangingPunct="1">
                <a:spcBef>
                  <a:spcPts val="900"/>
                </a:spcBef>
                <a:spcAft>
                  <a:spcPct val="0"/>
                </a:spcAft>
                <a:buClr>
                  <a:srgbClr val="5CE500"/>
                </a:buClr>
                <a:buFont typeface="Wingdings" pitchFamily="2" charset="2"/>
                <a:buChar char="§"/>
                <a:defRPr lang="en-US" sz="2400" kern="1200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742504" indent="-285578" algn="l" defTabSz="913852" rtl="0" eaLnBrk="1" fontAlgn="base" latinLnBrk="0" hangingPunct="1">
                <a:spcBef>
                  <a:spcPts val="900"/>
                </a:spcBef>
                <a:spcAft>
                  <a:spcPct val="0"/>
                </a:spcAft>
                <a:buClr>
                  <a:srgbClr val="5CE500"/>
                </a:buClr>
                <a:buChar char="•"/>
                <a:defRPr lang="en-US" sz="2000" kern="1200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2314" indent="-228462" algn="l" defTabSz="913852" rtl="0" eaLnBrk="1" fontAlgn="base" latinLnBrk="0" hangingPunct="1">
                <a:spcBef>
                  <a:spcPts val="900"/>
                </a:spcBef>
                <a:spcAft>
                  <a:spcPct val="0"/>
                </a:spcAft>
                <a:buClr>
                  <a:srgbClr val="5CE500"/>
                </a:buClr>
                <a:buFont typeface="Arial" charset="0"/>
                <a:buChar char="–"/>
                <a:defRPr lang="en-US" sz="2000" kern="1200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599240" indent="-228462" algn="l" defTabSz="913852" rtl="0" eaLnBrk="1" fontAlgn="base" latinLnBrk="0" hangingPunct="1">
                <a:spcBef>
                  <a:spcPts val="900"/>
                </a:spcBef>
                <a:spcAft>
                  <a:spcPct val="0"/>
                </a:spcAft>
                <a:buClr>
                  <a:srgbClr val="5CE500"/>
                </a:buClr>
                <a:buSzPct val="95000"/>
                <a:buFont typeface="Courier New" pitchFamily="49" charset="0"/>
                <a:buChar char="o"/>
                <a:defRPr lang="en-US" sz="1800" kern="1200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6166" indent="-228462" algn="l" defTabSz="913852" rtl="0" eaLnBrk="1" fontAlgn="base" latinLnBrk="0" hangingPunct="1">
                <a:spcBef>
                  <a:spcPts val="900"/>
                </a:spcBef>
                <a:spcAft>
                  <a:spcPct val="0"/>
                </a:spcAft>
                <a:buClr>
                  <a:schemeClr val="accent2"/>
                </a:buClr>
                <a:buSzPct val="95000"/>
                <a:buFont typeface="Courier New" pitchFamily="49" charset="0"/>
                <a:buChar char="o"/>
                <a:defRPr lang="en-US" sz="1400" kern="1200" dirty="0" smtClean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3092" indent="-228462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solidFill>
                    <a:schemeClr val="tx1"/>
                  </a:solidFill>
                  <a:latin typeface="+mn-lt"/>
                </a:defRPr>
              </a:lvl6pPr>
              <a:lvl7pPr marL="2970017" indent="-228462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solidFill>
                    <a:schemeClr val="tx1"/>
                  </a:solidFill>
                  <a:latin typeface="+mn-lt"/>
                </a:defRPr>
              </a:lvl7pPr>
              <a:lvl8pPr marL="3426943" indent="-228462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solidFill>
                    <a:schemeClr val="tx1"/>
                  </a:solidFill>
                  <a:latin typeface="+mn-lt"/>
                </a:defRPr>
              </a:lvl8pPr>
              <a:lvl9pPr marL="3883868" indent="-228462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charset="0"/>
                <a:buChar char="•"/>
                <a:defRPr sz="1998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spcAft>
                  <a:spcPts val="0"/>
                </a:spcAft>
                <a:buSzTx/>
                <a:buNone/>
              </a:pPr>
              <a:r>
                <a:rPr lang="en-GB" sz="2000" i="0">
                  <a:latin typeface="+mn-lt"/>
                </a:rPr>
                <a:t>Single-Purpose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3606" y="2386686"/>
              <a:ext cx="838200" cy="8382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692390" y="2142845"/>
            <a:ext cx="3507332" cy="3074670"/>
            <a:chOff x="7692390" y="1874344"/>
            <a:chExt cx="3507332" cy="3074670"/>
          </a:xfrm>
        </p:grpSpPr>
        <p:cxnSp>
          <p:nvCxnSpPr>
            <p:cNvPr id="28" name="Straight Connector 27"/>
            <p:cNvCxnSpPr/>
            <p:nvPr/>
          </p:nvCxnSpPr>
          <p:spPr bwMode="auto">
            <a:xfrm>
              <a:off x="7692390" y="1874344"/>
              <a:ext cx="0" cy="307467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8041126" y="2386686"/>
              <a:ext cx="3158596" cy="1968144"/>
              <a:chOff x="8041126" y="2386686"/>
              <a:chExt cx="3158596" cy="1968144"/>
            </a:xfrm>
          </p:grpSpPr>
          <p:sp>
            <p:nvSpPr>
              <p:cNvPr id="15" name="Text Placeholder 12">
                <a:extLst>
                  <a:ext uri="{FF2B5EF4-FFF2-40B4-BE49-F238E27FC236}">
                    <a16:creationId xmlns:a16="http://schemas.microsoft.com/office/drawing/2014/main" id="{21795AD0-55A2-AB4D-8195-E8EEAB7156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1126" y="3411679"/>
                <a:ext cx="3158596" cy="9431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694" indent="-342694" algn="l" defTabSz="913852" rtl="0" eaLnBrk="1" fontAlgn="base" latinLnBrk="0" hangingPunct="1">
                  <a:spcBef>
                    <a:spcPts val="900"/>
                  </a:spcBef>
                  <a:spcAft>
                    <a:spcPct val="0"/>
                  </a:spcAft>
                  <a:buClr>
                    <a:srgbClr val="5CE500"/>
                  </a:buClr>
                  <a:buFont typeface="Wingdings" pitchFamily="2" charset="2"/>
                  <a:buChar char="§"/>
                  <a:defRPr lang="en-US" sz="2400" kern="1200" dirty="0" smtClean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504" indent="-285578" algn="l" defTabSz="913852" rtl="0" eaLnBrk="1" fontAlgn="base" latinLnBrk="0" hangingPunct="1">
                  <a:spcBef>
                    <a:spcPts val="900"/>
                  </a:spcBef>
                  <a:spcAft>
                    <a:spcPct val="0"/>
                  </a:spcAft>
                  <a:buClr>
                    <a:srgbClr val="5CE500"/>
                  </a:buClr>
                  <a:buChar char="•"/>
                  <a:defRPr lang="en-US" sz="2000" kern="1200" dirty="0" smtClean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2314" indent="-228462" algn="l" defTabSz="913852" rtl="0" eaLnBrk="1" fontAlgn="base" latinLnBrk="0" hangingPunct="1">
                  <a:spcBef>
                    <a:spcPts val="900"/>
                  </a:spcBef>
                  <a:spcAft>
                    <a:spcPct val="0"/>
                  </a:spcAft>
                  <a:buClr>
                    <a:srgbClr val="5CE500"/>
                  </a:buClr>
                  <a:buFont typeface="Arial" charset="0"/>
                  <a:buChar char="–"/>
                  <a:defRPr lang="en-US" sz="2000" kern="1200" dirty="0" smtClean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599240" indent="-228462" algn="l" defTabSz="913852" rtl="0" eaLnBrk="1" fontAlgn="base" latinLnBrk="0" hangingPunct="1">
                  <a:spcBef>
                    <a:spcPts val="900"/>
                  </a:spcBef>
                  <a:spcAft>
                    <a:spcPct val="0"/>
                  </a:spcAft>
                  <a:buClr>
                    <a:srgbClr val="5CE500"/>
                  </a:buClr>
                  <a:buSzPct val="95000"/>
                  <a:buFont typeface="Courier New" pitchFamily="49" charset="0"/>
                  <a:buChar char="o"/>
                  <a:defRPr lang="en-US" sz="1800" kern="1200" dirty="0" smtClean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6166" indent="-228462" algn="l" defTabSz="913852" rtl="0" eaLnBrk="1" fontAlgn="base" latinLnBrk="0" hangingPunct="1">
                  <a:spcBef>
                    <a:spcPts val="900"/>
                  </a:spcBef>
                  <a:spcAft>
                    <a:spcPct val="0"/>
                  </a:spcAft>
                  <a:buClr>
                    <a:schemeClr val="accent2"/>
                  </a:buClr>
                  <a:buSzPct val="95000"/>
                  <a:buFont typeface="Courier New" pitchFamily="49" charset="0"/>
                  <a:buChar char="o"/>
                  <a:defRPr lang="en-US" sz="1400" kern="1200" dirty="0" smtClean="0">
                    <a:solidFill>
                      <a:srgbClr val="000000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3092" indent="-228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charset="0"/>
                  <a:buChar char="•"/>
                  <a:defRPr sz="1998">
                    <a:solidFill>
                      <a:schemeClr val="tx1"/>
                    </a:solidFill>
                    <a:latin typeface="+mn-lt"/>
                  </a:defRPr>
                </a:lvl6pPr>
                <a:lvl7pPr marL="2970017" indent="-228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charset="0"/>
                  <a:buChar char="•"/>
                  <a:defRPr sz="1998">
                    <a:solidFill>
                      <a:schemeClr val="tx1"/>
                    </a:solidFill>
                    <a:latin typeface="+mn-lt"/>
                  </a:defRPr>
                </a:lvl7pPr>
                <a:lvl8pPr marL="3426943" indent="-228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charset="0"/>
                  <a:buChar char="•"/>
                  <a:defRPr sz="1998">
                    <a:solidFill>
                      <a:schemeClr val="tx1"/>
                    </a:solidFill>
                    <a:latin typeface="+mn-lt"/>
                  </a:defRPr>
                </a:lvl8pPr>
                <a:lvl9pPr marL="3883868" indent="-2284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charset="0"/>
                  <a:buChar char="•"/>
                  <a:defRPr sz="1998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spcAft>
                    <a:spcPts val="0"/>
                  </a:spcAft>
                  <a:buSzTx/>
                  <a:buNone/>
                </a:pPr>
                <a:r>
                  <a:rPr lang="en-GB" sz="2000" i="0">
                    <a:latin typeface="+mn-lt"/>
                  </a:rPr>
                  <a:t>Singe Step</a:t>
                </a:r>
              </a:p>
              <a:p>
                <a:pPr marL="0" indent="0" algn="ctr">
                  <a:spcAft>
                    <a:spcPts val="0"/>
                  </a:spcAft>
                  <a:buSzTx/>
                  <a:buNone/>
                </a:pPr>
                <a:r>
                  <a:rPr lang="en-GB" sz="2000" i="0">
                    <a:latin typeface="+mn-lt"/>
                  </a:rPr>
                  <a:t>in a Workflow</a:t>
                </a: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9115349" y="2386686"/>
                <a:ext cx="1034087" cy="842611"/>
                <a:chOff x="9115349" y="2386686"/>
                <a:chExt cx="1034087" cy="842611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24854"/>
                <a:stretch/>
              </p:blipFill>
              <p:spPr>
                <a:xfrm>
                  <a:off x="9175924" y="2386686"/>
                  <a:ext cx="889000" cy="668048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57497"/>
                <a:stretch/>
              </p:blipFill>
              <p:spPr>
                <a:xfrm>
                  <a:off x="9175924" y="2851448"/>
                  <a:ext cx="889000" cy="377849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 bwMode="auto">
                <a:xfrm>
                  <a:off x="9115349" y="2770644"/>
                  <a:ext cx="1019724" cy="28262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Pct val="130000"/>
                    <a:buFontTx/>
                    <a:buNone/>
                    <a:tabLst/>
                  </a:pPr>
                  <a:endParaRPr kumimoji="0" lang="en-US" sz="2400" b="0" i="1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grpSp>
              <p:nvGrpSpPr>
                <p:cNvPr id="4" name="Group 3"/>
                <p:cNvGrpSpPr/>
                <p:nvPr/>
              </p:nvGrpSpPr>
              <p:grpSpPr>
                <a:xfrm>
                  <a:off x="9115349" y="2784730"/>
                  <a:ext cx="1034087" cy="253735"/>
                  <a:chOff x="9103380" y="1549440"/>
                  <a:chExt cx="1034087" cy="253735"/>
                </a:xfrm>
              </p:grpSpPr>
              <p:sp>
                <p:nvSpPr>
                  <p:cNvPr id="3" name="Rounded Rectangle 2"/>
                  <p:cNvSpPr/>
                  <p:nvPr/>
                </p:nvSpPr>
                <p:spPr bwMode="auto">
                  <a:xfrm>
                    <a:off x="9103380" y="1549440"/>
                    <a:ext cx="1034087" cy="212336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12700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Pct val="130000"/>
                      <a:buFontTx/>
                      <a:buNone/>
                      <a:tabLst/>
                    </a:pPr>
                    <a:endParaRPr kumimoji="0" lang="en-US" sz="2400" b="0" i="1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8943" t="23216" r="8129" b="56820"/>
                  <a:stretch/>
                </p:blipFill>
                <p:spPr>
                  <a:xfrm>
                    <a:off x="9103380" y="1554227"/>
                    <a:ext cx="1034087" cy="248948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9" name="TextBox 8"/>
          <p:cNvSpPr txBox="1"/>
          <p:nvPr/>
        </p:nvSpPr>
        <p:spPr bwMode="auto">
          <a:xfrm>
            <a:off x="4047148" y="1974809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endParaRPr lang="en-US" i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CA27DE2-E7FA-8A42-A591-59EEB8BC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5" y="623293"/>
            <a:ext cx="10948387" cy="489538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3E3A51"/>
                </a:solidFill>
              </a:rPr>
              <a:t>What are microapps?</a:t>
            </a:r>
          </a:p>
        </p:txBody>
      </p:sp>
    </p:spTree>
    <p:extLst>
      <p:ext uri="{BB962C8B-B14F-4D97-AF65-F5344CB8AC3E}">
        <p14:creationId xmlns:p14="http://schemas.microsoft.com/office/powerpoint/2010/main" val="426791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1AAA9-A301-A240-A9CA-0499DA62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07" y="842003"/>
            <a:ext cx="6312624" cy="51720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495CB-CB97-DF47-B3B0-0CEABCF0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70" y="745185"/>
            <a:ext cx="8097795" cy="53657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51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1632-6D3D-E04F-AE0D-30B66BC1EA07}"/>
              </a:ext>
            </a:extLst>
          </p:cNvPr>
          <p:cNvGrpSpPr/>
          <p:nvPr/>
        </p:nvGrpSpPr>
        <p:grpSpPr>
          <a:xfrm>
            <a:off x="5227868" y="2756686"/>
            <a:ext cx="1608280" cy="1586711"/>
            <a:chOff x="5227868" y="2668764"/>
            <a:chExt cx="1608280" cy="158671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6AE7E00-DF37-6241-A615-836BF7052EB9}"/>
                </a:ext>
              </a:extLst>
            </p:cNvPr>
            <p:cNvSpPr/>
            <p:nvPr/>
          </p:nvSpPr>
          <p:spPr bwMode="auto">
            <a:xfrm>
              <a:off x="5227868" y="2668764"/>
              <a:ext cx="1608280" cy="1586711"/>
            </a:xfrm>
            <a:prstGeom prst="roundRect">
              <a:avLst>
                <a:gd name="adj" fmla="val 8450"/>
              </a:avLst>
            </a:prstGeom>
            <a:solidFill>
              <a:schemeClr val="accent1"/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20B79D7-7972-B84A-8211-2A4A06050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100000"/>
            </a:blip>
            <a:stretch>
              <a:fillRect/>
            </a:stretch>
          </p:blipFill>
          <p:spPr>
            <a:xfrm>
              <a:off x="5474697" y="2920731"/>
              <a:ext cx="1114621" cy="108277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72A84E-B7BE-574F-AC94-1DE347605AEC}"/>
              </a:ext>
            </a:extLst>
          </p:cNvPr>
          <p:cNvGrpSpPr/>
          <p:nvPr/>
        </p:nvGrpSpPr>
        <p:grpSpPr>
          <a:xfrm>
            <a:off x="1899138" y="2756684"/>
            <a:ext cx="3081900" cy="1586711"/>
            <a:chOff x="1899138" y="2756684"/>
            <a:chExt cx="3081900" cy="1586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DAA780D-7632-1C4A-81D6-EF83F455C153}"/>
                </a:ext>
              </a:extLst>
            </p:cNvPr>
            <p:cNvSpPr/>
            <p:nvPr/>
          </p:nvSpPr>
          <p:spPr bwMode="auto">
            <a:xfrm>
              <a:off x="1899138" y="2756684"/>
              <a:ext cx="3081900" cy="1586711"/>
            </a:xfrm>
            <a:prstGeom prst="roundRect">
              <a:avLst>
                <a:gd name="adj" fmla="val 8450"/>
              </a:avLst>
            </a:prstGeom>
            <a:solidFill>
              <a:srgbClr val="F8EB0B"/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0F7142-B61F-2245-BEAA-F975A96423FA}"/>
                </a:ext>
              </a:extLst>
            </p:cNvPr>
            <p:cNvSpPr txBox="1"/>
            <p:nvPr/>
          </p:nvSpPr>
          <p:spPr bwMode="auto">
            <a:xfrm>
              <a:off x="2264163" y="3319204"/>
              <a:ext cx="237436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b="1" i="0" dirty="0"/>
                <a:t>Micro Interface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03CF5A-4A62-9C41-A355-0C2931A8B9C8}"/>
              </a:ext>
            </a:extLst>
          </p:cNvPr>
          <p:cNvGrpSpPr/>
          <p:nvPr/>
        </p:nvGrpSpPr>
        <p:grpSpPr>
          <a:xfrm>
            <a:off x="7082977" y="2756684"/>
            <a:ext cx="3062701" cy="1586711"/>
            <a:chOff x="7082977" y="2756684"/>
            <a:chExt cx="3062701" cy="158671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03EF46-8547-3949-9592-DBEE76689FFC}"/>
                </a:ext>
              </a:extLst>
            </p:cNvPr>
            <p:cNvSpPr/>
            <p:nvPr/>
          </p:nvSpPr>
          <p:spPr bwMode="auto">
            <a:xfrm>
              <a:off x="7082977" y="2756684"/>
              <a:ext cx="3062701" cy="1586711"/>
            </a:xfrm>
            <a:prstGeom prst="roundRect">
              <a:avLst>
                <a:gd name="adj" fmla="val 8450"/>
              </a:avLst>
            </a:prstGeom>
            <a:solidFill>
              <a:srgbClr val="01BEFF"/>
            </a:solidFill>
            <a:ln w="12700" cap="flat" cmpd="sng" algn="ctr">
              <a:solidFill>
                <a:schemeClr val="bg1">
                  <a:alpha val="46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BD667E-C00E-1C46-9EDD-F263C3EDF43E}"/>
                </a:ext>
              </a:extLst>
            </p:cNvPr>
            <p:cNvSpPr txBox="1"/>
            <p:nvPr/>
          </p:nvSpPr>
          <p:spPr bwMode="auto">
            <a:xfrm>
              <a:off x="7639881" y="3319205"/>
              <a:ext cx="2068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b="1" i="0" dirty="0"/>
                <a:t>Microservice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932DA85-C405-F849-B257-AB3F7BE75D2F}"/>
              </a:ext>
            </a:extLst>
          </p:cNvPr>
          <p:cNvSpPr txBox="1"/>
          <p:nvPr/>
        </p:nvSpPr>
        <p:spPr bwMode="auto">
          <a:xfrm>
            <a:off x="5305686" y="4595362"/>
            <a:ext cx="14526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>
                <a:solidFill>
                  <a:schemeClr val="bg2">
                    <a:lumMod val="85000"/>
                  </a:schemeClr>
                </a:solidFill>
              </a:rPr>
              <a:t>Microapp</a:t>
            </a:r>
          </a:p>
        </p:txBody>
      </p:sp>
    </p:spTree>
    <p:extLst>
      <p:ext uri="{BB962C8B-B14F-4D97-AF65-F5344CB8AC3E}">
        <p14:creationId xmlns:p14="http://schemas.microsoft.com/office/powerpoint/2010/main" val="237805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37002" y="2633362"/>
            <a:ext cx="4811264" cy="1426142"/>
            <a:chOff x="6206311" y="2447012"/>
            <a:chExt cx="4811264" cy="1426142"/>
          </a:xfrm>
          <a:solidFill>
            <a:srgbClr val="3D5FF9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1AAB00-A10D-F84F-B5A5-F01F7FE45A7E}"/>
                </a:ext>
              </a:extLst>
            </p:cNvPr>
            <p:cNvSpPr/>
            <p:nvPr/>
          </p:nvSpPr>
          <p:spPr>
            <a:xfrm>
              <a:off x="6206311" y="2447012"/>
              <a:ext cx="4811264" cy="1426142"/>
            </a:xfrm>
            <a:prstGeom prst="rect">
              <a:avLst/>
            </a:prstGeom>
            <a:grpFill/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0D5DD1-3D1F-DC42-B3AC-9DA786DA4304}"/>
                </a:ext>
              </a:extLst>
            </p:cNvPr>
            <p:cNvSpPr txBox="1"/>
            <p:nvPr/>
          </p:nvSpPr>
          <p:spPr>
            <a:xfrm>
              <a:off x="6561597" y="3442968"/>
              <a:ext cx="356091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</a:rPr>
                <a:t>Native Container + Virtual Machine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02" y="1580420"/>
            <a:ext cx="4990451" cy="590931"/>
          </a:xfrm>
        </p:spPr>
        <p:txBody>
          <a:bodyPr/>
          <a:lstStyle/>
          <a:p>
            <a:r>
              <a:rPr lang="en-US" dirty="0"/>
              <a:t>Microapp Container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D1A23-8CE3-0444-A07B-A1AF617029A3}"/>
              </a:ext>
            </a:extLst>
          </p:cNvPr>
          <p:cNvSpPr/>
          <p:nvPr/>
        </p:nvSpPr>
        <p:spPr>
          <a:xfrm>
            <a:off x="737002" y="4126883"/>
            <a:ext cx="4811264" cy="596766"/>
          </a:xfrm>
          <a:prstGeom prst="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A04617-A8EF-424A-A364-8151B9411107}"/>
              </a:ext>
            </a:extLst>
          </p:cNvPr>
          <p:cNvSpPr/>
          <p:nvPr/>
        </p:nvSpPr>
        <p:spPr>
          <a:xfrm>
            <a:off x="921049" y="2785763"/>
            <a:ext cx="1424375" cy="81173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Microapp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03A468-38C6-5848-A497-8AB0C0F6D213}"/>
              </a:ext>
            </a:extLst>
          </p:cNvPr>
          <p:cNvSpPr/>
          <p:nvPr/>
        </p:nvSpPr>
        <p:spPr>
          <a:xfrm>
            <a:off x="2431030" y="2785763"/>
            <a:ext cx="1424375" cy="81173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Microapp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F3EEAD-F68A-D640-95EC-F65DC7EF6382}"/>
              </a:ext>
            </a:extLst>
          </p:cNvPr>
          <p:cNvSpPr/>
          <p:nvPr/>
        </p:nvSpPr>
        <p:spPr>
          <a:xfrm>
            <a:off x="3941012" y="2785763"/>
            <a:ext cx="1424375" cy="81173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Microapp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5616A2-4518-9D42-B610-8810A60FB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77" y="1079293"/>
            <a:ext cx="2277306" cy="459475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8699132" y="1609158"/>
            <a:ext cx="1994029" cy="3535271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4021"/>
          <a:stretch/>
        </p:blipFill>
        <p:spPr>
          <a:xfrm>
            <a:off x="8685587" y="1609158"/>
            <a:ext cx="1994029" cy="353527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681795" y="2097929"/>
            <a:ext cx="2028701" cy="2573019"/>
            <a:chOff x="1367739" y="2290232"/>
            <a:chExt cx="2028701" cy="257301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739" y="2290232"/>
              <a:ext cx="2028701" cy="137819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9750" y="3688586"/>
              <a:ext cx="1917710" cy="1174665"/>
            </a:xfrm>
            <a:prstGeom prst="rect">
              <a:avLst/>
            </a:prstGeom>
            <a:effectLst>
              <a:outerShdw blurRad="50800" dist="38100" dir="3840000" sx="97000" sy="97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787335" y="3680524"/>
            <a:ext cx="442299" cy="30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0D58-E64A-6B4F-9A7A-62D3551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5" y="2756777"/>
            <a:ext cx="10948387" cy="5909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do they look</a:t>
            </a:r>
          </a:p>
        </p:txBody>
      </p:sp>
    </p:spTree>
    <p:extLst>
      <p:ext uri="{BB962C8B-B14F-4D97-AF65-F5344CB8AC3E}">
        <p14:creationId xmlns:p14="http://schemas.microsoft.com/office/powerpoint/2010/main" val="291741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DE05C8B-4A02-244B-A2C7-1CE95F39BBDC}"/>
              </a:ext>
            </a:extLst>
          </p:cNvPr>
          <p:cNvGrpSpPr/>
          <p:nvPr/>
        </p:nvGrpSpPr>
        <p:grpSpPr>
          <a:xfrm>
            <a:off x="4925867" y="1079293"/>
            <a:ext cx="3362420" cy="5705925"/>
            <a:chOff x="4925867" y="1079293"/>
            <a:chExt cx="3362420" cy="57059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6AF02F-D34E-2D4B-9A48-5A799E5F5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867" y="1079293"/>
              <a:ext cx="3362420" cy="570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31D980-C5C1-F94B-B127-E18130DCD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422" y="1881431"/>
              <a:ext cx="2766431" cy="4891782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9B081082-E263-9A43-B5E1-8B5E5B23F780}"/>
              </a:ext>
            </a:extLst>
          </p:cNvPr>
          <p:cNvSpPr txBox="1">
            <a:spLocks/>
          </p:cNvSpPr>
          <p:nvPr/>
        </p:nvSpPr>
        <p:spPr>
          <a:xfrm>
            <a:off x="1062525" y="2575145"/>
            <a:ext cx="2113812" cy="5684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IN" sz="2800" i="0" kern="0" dirty="0"/>
              <a:t>Catalogues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E17F839-79E6-4344-835E-24C101495440}"/>
              </a:ext>
            </a:extLst>
          </p:cNvPr>
          <p:cNvGrpSpPr/>
          <p:nvPr/>
        </p:nvGrpSpPr>
        <p:grpSpPr>
          <a:xfrm>
            <a:off x="8295647" y="1079293"/>
            <a:ext cx="3362420" cy="5705925"/>
            <a:chOff x="8295647" y="1079293"/>
            <a:chExt cx="3362420" cy="5705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B77568-2EB8-134E-8BEE-3B8130C1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647" y="1079293"/>
              <a:ext cx="3362420" cy="57059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95FA720-22F3-F149-9EBB-B2CF0A4C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608" y="1864491"/>
              <a:ext cx="2699118" cy="483571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577EA43-34C7-8A4C-9472-680095991D09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98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0D58-E64A-6B4F-9A7A-62D3551CB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46" y="2862285"/>
            <a:ext cx="3381139" cy="590931"/>
          </a:xfrm>
        </p:spPr>
        <p:txBody>
          <a:bodyPr/>
          <a:lstStyle/>
          <a:p>
            <a:r>
              <a:rPr lang="en-US" sz="2800" dirty="0"/>
              <a:t>Conversational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214D2-90EE-214C-BB3A-D1D71D67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939" y="1219969"/>
            <a:ext cx="2806700" cy="476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0339B-8C6D-B944-BABB-0B8370F9F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22" y="1258069"/>
            <a:ext cx="2794000" cy="472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0977A4-F561-7E45-9255-B1604FB21489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26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69213D6-26C6-A047-A055-D597A56959CE}"/>
              </a:ext>
            </a:extLst>
          </p:cNvPr>
          <p:cNvGrpSpPr/>
          <p:nvPr/>
        </p:nvGrpSpPr>
        <p:grpSpPr>
          <a:xfrm>
            <a:off x="8204833" y="345415"/>
            <a:ext cx="3362420" cy="5705925"/>
            <a:chOff x="8295647" y="1079293"/>
            <a:chExt cx="3362420" cy="570592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45840F6-9B17-4948-821A-C4327503E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5647" y="1079293"/>
              <a:ext cx="3362420" cy="57059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AC749DB-5A9C-6644-BC1D-7F5F6A470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608" y="1864491"/>
              <a:ext cx="2699118" cy="483571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0CA3363-1DC2-DC45-A9F2-AABEE7638B76}"/>
              </a:ext>
            </a:extLst>
          </p:cNvPr>
          <p:cNvSpPr txBox="1">
            <a:spLocks/>
          </p:cNvSpPr>
          <p:nvPr/>
        </p:nvSpPr>
        <p:spPr>
          <a:xfrm>
            <a:off x="1190862" y="2862285"/>
            <a:ext cx="169301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IN" sz="2800" i="0" kern="0" dirty="0"/>
              <a:t>Widgets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6983D-A5ED-3C41-9F03-F10363DF9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64" y="367394"/>
            <a:ext cx="3362420" cy="570592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2B71770-4230-DF44-8BF5-DA28B64488CC}"/>
              </a:ext>
            </a:extLst>
          </p:cNvPr>
          <p:cNvGrpSpPr/>
          <p:nvPr/>
        </p:nvGrpSpPr>
        <p:grpSpPr>
          <a:xfrm>
            <a:off x="5048735" y="1655882"/>
            <a:ext cx="2602523" cy="4903175"/>
            <a:chOff x="6172200" y="1565032"/>
            <a:chExt cx="2602523" cy="490317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A14C43D-B96B-0E4D-AC25-0D6FCA41F2F7}"/>
                </a:ext>
              </a:extLst>
            </p:cNvPr>
            <p:cNvSpPr/>
            <p:nvPr/>
          </p:nvSpPr>
          <p:spPr bwMode="auto">
            <a:xfrm>
              <a:off x="6172200" y="1565032"/>
              <a:ext cx="2602523" cy="1143000"/>
            </a:xfrm>
            <a:prstGeom prst="roundRect">
              <a:avLst>
                <a:gd name="adj" fmla="val 7436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D370220-C2B2-1B41-8558-BEA775D7BBAA}"/>
                </a:ext>
              </a:extLst>
            </p:cNvPr>
            <p:cNvSpPr/>
            <p:nvPr/>
          </p:nvSpPr>
          <p:spPr bwMode="auto">
            <a:xfrm>
              <a:off x="7561382" y="2813539"/>
              <a:ext cx="1195755" cy="1143000"/>
            </a:xfrm>
            <a:prstGeom prst="roundRect">
              <a:avLst>
                <a:gd name="adj" fmla="val 7436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E1B04AD-B03F-7344-A7CC-17D049236E8E}"/>
                </a:ext>
              </a:extLst>
            </p:cNvPr>
            <p:cNvSpPr/>
            <p:nvPr/>
          </p:nvSpPr>
          <p:spPr bwMode="auto">
            <a:xfrm>
              <a:off x="6189783" y="2813539"/>
              <a:ext cx="1195755" cy="1143000"/>
            </a:xfrm>
            <a:prstGeom prst="roundRect">
              <a:avLst>
                <a:gd name="adj" fmla="val 7436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FFFD2F2-4C0B-E94E-BC97-58C58FDD713C}"/>
                </a:ext>
              </a:extLst>
            </p:cNvPr>
            <p:cNvSpPr/>
            <p:nvPr/>
          </p:nvSpPr>
          <p:spPr bwMode="auto">
            <a:xfrm>
              <a:off x="6172200" y="4079631"/>
              <a:ext cx="2584937" cy="2388576"/>
            </a:xfrm>
            <a:prstGeom prst="roundRect">
              <a:avLst>
                <a:gd name="adj" fmla="val 7436"/>
              </a:avLst>
            </a:prstGeom>
            <a:solidFill>
              <a:schemeClr val="bg2">
                <a:lumMod val="9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C6958E88-00EC-1B4B-A46D-E88F6E02C69C}"/>
                </a:ext>
              </a:extLst>
            </p:cNvPr>
            <p:cNvSpPr/>
            <p:nvPr/>
          </p:nvSpPr>
          <p:spPr bwMode="auto">
            <a:xfrm>
              <a:off x="7685553" y="2933862"/>
              <a:ext cx="927955" cy="927955"/>
            </a:xfrm>
            <a:prstGeom prst="donut">
              <a:avLst>
                <a:gd name="adj" fmla="val 1140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715B6C-96BB-134B-BAE3-AAB5C1B3CFE4}"/>
                </a:ext>
              </a:extLst>
            </p:cNvPr>
            <p:cNvSpPr txBox="1"/>
            <p:nvPr/>
          </p:nvSpPr>
          <p:spPr bwMode="auto">
            <a:xfrm>
              <a:off x="7895404" y="3154206"/>
              <a:ext cx="5277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i="0" dirty="0">
                  <a:solidFill>
                    <a:schemeClr val="bg2"/>
                  </a:solidFill>
                  <a:latin typeface="Roboto Light" pitchFamily="2" charset="0"/>
                  <a:ea typeface="Roboto Light" pitchFamily="2" charset="0"/>
                </a:rPr>
                <a:t>33</a:t>
              </a:r>
            </a:p>
          </p:txBody>
        </p:sp>
        <p:sp>
          <p:nvSpPr>
            <p:cNvPr id="23" name="Rounded Rectangular Callout 22">
              <a:extLst>
                <a:ext uri="{FF2B5EF4-FFF2-40B4-BE49-F238E27FC236}">
                  <a16:creationId xmlns:a16="http://schemas.microsoft.com/office/drawing/2014/main" id="{40A75D7E-BD5F-4B44-A4D3-420341E923D0}"/>
                </a:ext>
              </a:extLst>
            </p:cNvPr>
            <p:cNvSpPr/>
            <p:nvPr/>
          </p:nvSpPr>
          <p:spPr bwMode="auto">
            <a:xfrm>
              <a:off x="6424701" y="3107528"/>
              <a:ext cx="725918" cy="486365"/>
            </a:xfrm>
            <a:prstGeom prst="wedgeRoundRectCallout">
              <a:avLst>
                <a:gd name="adj1" fmla="val -22173"/>
                <a:gd name="adj2" fmla="val 74501"/>
                <a:gd name="adj3" fmla="val 16667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74D812-351F-434B-8A4A-89B445C55C94}"/>
                </a:ext>
              </a:extLst>
            </p:cNvPr>
            <p:cNvSpPr txBox="1"/>
            <p:nvPr/>
          </p:nvSpPr>
          <p:spPr bwMode="auto">
            <a:xfrm>
              <a:off x="6525408" y="3124010"/>
              <a:ext cx="52450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i="0" dirty="0">
                  <a:solidFill>
                    <a:schemeClr val="tx1">
                      <a:lumMod val="50000"/>
                    </a:schemeClr>
                  </a:solidFill>
                  <a:latin typeface="Roboto Light" pitchFamily="2" charset="0"/>
                  <a:ea typeface="Roboto Light" pitchFamily="2" charset="0"/>
                </a:rPr>
                <a:t>08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6F916D-2346-9348-8EBC-84B3AC8C520D}"/>
                </a:ext>
              </a:extLst>
            </p:cNvPr>
            <p:cNvSpPr txBox="1"/>
            <p:nvPr/>
          </p:nvSpPr>
          <p:spPr bwMode="auto">
            <a:xfrm>
              <a:off x="6221210" y="1630231"/>
              <a:ext cx="121815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accent5">
                      <a:lumMod val="75000"/>
                    </a:schemeClr>
                  </a:solidFill>
                </a:rPr>
                <a:t>Service Tickets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221A8A-C681-FB4C-A012-9AC074F4FEBF}"/>
                </a:ext>
              </a:extLst>
            </p:cNvPr>
            <p:cNvCxnSpPr/>
            <p:nvPr/>
          </p:nvCxnSpPr>
          <p:spPr bwMode="auto">
            <a:xfrm>
              <a:off x="7049911" y="1953910"/>
              <a:ext cx="0" cy="54254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6F5EF2-E612-1B44-889D-8D788F455AA2}"/>
                </a:ext>
              </a:extLst>
            </p:cNvPr>
            <p:cNvSpPr txBox="1"/>
            <p:nvPr/>
          </p:nvSpPr>
          <p:spPr bwMode="auto">
            <a:xfrm>
              <a:off x="6368177" y="1923712"/>
              <a:ext cx="514885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050" i="0" dirty="0">
                  <a:solidFill>
                    <a:schemeClr val="tx1">
                      <a:lumMod val="75000"/>
                    </a:schemeClr>
                  </a:solidFill>
                </a:rPr>
                <a:t>Open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B51ACC9-D06D-5F48-AB75-D31C9DFACDC6}"/>
                </a:ext>
              </a:extLst>
            </p:cNvPr>
            <p:cNvCxnSpPr/>
            <p:nvPr/>
          </p:nvCxnSpPr>
          <p:spPr bwMode="auto">
            <a:xfrm>
              <a:off x="7892050" y="1953910"/>
              <a:ext cx="0" cy="54254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2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74650C-EC62-8D4F-95DB-DE8673A3B7DD}"/>
                </a:ext>
              </a:extLst>
            </p:cNvPr>
            <p:cNvSpPr txBox="1"/>
            <p:nvPr/>
          </p:nvSpPr>
          <p:spPr bwMode="auto">
            <a:xfrm>
              <a:off x="7171034" y="1923712"/>
              <a:ext cx="551754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050" i="0" dirty="0">
                  <a:solidFill>
                    <a:schemeClr val="tx1">
                      <a:lumMod val="75000"/>
                    </a:schemeClr>
                  </a:solidFill>
                </a:rPr>
                <a:t>Active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1C1DFC-B5A8-D24D-BCFB-2AD553CF679C}"/>
                </a:ext>
              </a:extLst>
            </p:cNvPr>
            <p:cNvSpPr txBox="1"/>
            <p:nvPr/>
          </p:nvSpPr>
          <p:spPr bwMode="auto">
            <a:xfrm>
              <a:off x="7994501" y="1923712"/>
              <a:ext cx="606256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050" i="0" dirty="0">
                  <a:solidFill>
                    <a:schemeClr val="tx1">
                      <a:lumMod val="75000"/>
                    </a:schemeClr>
                  </a:solidFill>
                </a:rPr>
                <a:t>Closed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FA1DC7-46DD-7947-9BEB-5AD82F0954AE}"/>
                </a:ext>
              </a:extLst>
            </p:cNvPr>
            <p:cNvSpPr txBox="1"/>
            <p:nvPr/>
          </p:nvSpPr>
          <p:spPr bwMode="auto">
            <a:xfrm>
              <a:off x="6253939" y="2131364"/>
              <a:ext cx="7554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i="0" dirty="0">
                  <a:solidFill>
                    <a:schemeClr val="tx1">
                      <a:lumMod val="50000"/>
                    </a:schemeClr>
                  </a:solidFill>
                  <a:latin typeface="Roboto Light" pitchFamily="2" charset="0"/>
                  <a:ea typeface="Roboto Light" pitchFamily="2" charset="0"/>
                </a:rPr>
                <a:t>02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C8A790-4DFA-EC46-87CF-39C0BDFC1632}"/>
                </a:ext>
              </a:extLst>
            </p:cNvPr>
            <p:cNvSpPr txBox="1"/>
            <p:nvPr/>
          </p:nvSpPr>
          <p:spPr bwMode="auto">
            <a:xfrm>
              <a:off x="7069590" y="2131364"/>
              <a:ext cx="7554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i="0" dirty="0">
                  <a:solidFill>
                    <a:schemeClr val="tx1">
                      <a:lumMod val="50000"/>
                    </a:schemeClr>
                  </a:solidFill>
                  <a:latin typeface="Roboto Light" pitchFamily="2" charset="0"/>
                  <a:ea typeface="Roboto Light" pitchFamily="2" charset="0"/>
                </a:rPr>
                <a:t>03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48AE16-06C5-2B4C-9636-DD8DE031BF53}"/>
                </a:ext>
              </a:extLst>
            </p:cNvPr>
            <p:cNvSpPr txBox="1"/>
            <p:nvPr/>
          </p:nvSpPr>
          <p:spPr bwMode="auto">
            <a:xfrm>
              <a:off x="7925809" y="2131364"/>
              <a:ext cx="7554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i="0" dirty="0">
                  <a:solidFill>
                    <a:schemeClr val="tx1">
                      <a:lumMod val="50000"/>
                    </a:schemeClr>
                  </a:solidFill>
                  <a:latin typeface="Roboto Light" pitchFamily="2" charset="0"/>
                  <a:ea typeface="Roboto Light" pitchFamily="2" charset="0"/>
                </a:rPr>
                <a:t>06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932CF6B-43C6-694C-AFFE-E5B85D8D511A}"/>
                </a:ext>
              </a:extLst>
            </p:cNvPr>
            <p:cNvSpPr txBox="1"/>
            <p:nvPr/>
          </p:nvSpPr>
          <p:spPr bwMode="auto">
            <a:xfrm>
              <a:off x="6253939" y="4159423"/>
              <a:ext cx="134479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tx1">
                      <a:lumMod val="75000"/>
                    </a:schemeClr>
                  </a:solidFill>
                </a:rPr>
                <a:t>Service Analytics</a:t>
              </a:r>
            </a:p>
          </p:txBody>
        </p:sp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AC493FF0-1ACA-4A43-AD56-87CE57673AB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46862579"/>
                </p:ext>
              </p:extLst>
            </p:nvPr>
          </p:nvGraphicFramePr>
          <p:xfrm>
            <a:off x="6221828" y="4504239"/>
            <a:ext cx="2485679" cy="150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5B0BF40-3857-D149-8F54-BABC75E42C83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A1DD4B7-C6BF-084A-823B-8954581DF856}"/>
              </a:ext>
            </a:extLst>
          </p:cNvPr>
          <p:cNvSpPr txBox="1">
            <a:spLocks/>
          </p:cNvSpPr>
          <p:nvPr/>
        </p:nvSpPr>
        <p:spPr>
          <a:xfrm>
            <a:off x="1190862" y="2862285"/>
            <a:ext cx="1424001" cy="570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IN" sz="2800" i="0" kern="0" dirty="0"/>
              <a:t>Hybrid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8DFA06-38B0-9A4B-90CA-EE9B0F13ED9F}"/>
              </a:ext>
            </a:extLst>
          </p:cNvPr>
          <p:cNvGrpSpPr/>
          <p:nvPr/>
        </p:nvGrpSpPr>
        <p:grpSpPr>
          <a:xfrm>
            <a:off x="4231917" y="714309"/>
            <a:ext cx="3362420" cy="5705925"/>
            <a:chOff x="8021087" y="714309"/>
            <a:chExt cx="3362420" cy="57059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325D35F-9D7E-2D44-AF54-1F3B2569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087" y="714309"/>
              <a:ext cx="3362420" cy="57059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A98B349-A86B-CE4E-A51A-90AED79A5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697" y="1492634"/>
              <a:ext cx="2743200" cy="49276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E7BEAA-D2DC-8640-A02B-C293E022524D}"/>
              </a:ext>
            </a:extLst>
          </p:cNvPr>
          <p:cNvGrpSpPr/>
          <p:nvPr/>
        </p:nvGrpSpPr>
        <p:grpSpPr>
          <a:xfrm>
            <a:off x="7910380" y="714309"/>
            <a:ext cx="3362420" cy="5705925"/>
            <a:chOff x="4541538" y="714309"/>
            <a:chExt cx="3362420" cy="570592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6FFD87C-75E1-2741-8CEF-F0A5653EE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538" y="714309"/>
              <a:ext cx="3362420" cy="570592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2460674-C706-BC46-AE18-AEC19D1E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234" y="1492634"/>
              <a:ext cx="2703681" cy="48065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9F3DA-6757-E14D-8654-4012CD85DA65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3BF0-CBD2-2D41-919C-4BA1153D2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815" y="2878636"/>
            <a:ext cx="10948387" cy="5909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are they published to container</a:t>
            </a:r>
          </a:p>
        </p:txBody>
      </p:sp>
    </p:spTree>
    <p:extLst>
      <p:ext uri="{BB962C8B-B14F-4D97-AF65-F5344CB8AC3E}">
        <p14:creationId xmlns:p14="http://schemas.microsoft.com/office/powerpoint/2010/main" val="131303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AB2CA06-B5EF-3A41-96FB-A0375A670D86}"/>
              </a:ext>
            </a:extLst>
          </p:cNvPr>
          <p:cNvGrpSpPr/>
          <p:nvPr/>
        </p:nvGrpSpPr>
        <p:grpSpPr>
          <a:xfrm>
            <a:off x="1" y="1319516"/>
            <a:ext cx="12188824" cy="1331088"/>
            <a:chOff x="1" y="1319516"/>
            <a:chExt cx="12188824" cy="13310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369E7E-BC43-8448-9A8F-C8D49F814A1C}"/>
                </a:ext>
              </a:extLst>
            </p:cNvPr>
            <p:cNvSpPr/>
            <p:nvPr/>
          </p:nvSpPr>
          <p:spPr bwMode="auto">
            <a:xfrm>
              <a:off x="1" y="1319516"/>
              <a:ext cx="12188824" cy="1331088"/>
            </a:xfrm>
            <a:prstGeom prst="rect">
              <a:avLst/>
            </a:prstGeom>
            <a:solidFill>
              <a:srgbClr val="01BEFF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73ADB-F03C-CF45-8902-4922D82D5333}"/>
                </a:ext>
              </a:extLst>
            </p:cNvPr>
            <p:cNvGrpSpPr/>
            <p:nvPr/>
          </p:nvGrpSpPr>
          <p:grpSpPr>
            <a:xfrm>
              <a:off x="2720051" y="1814957"/>
              <a:ext cx="6361644" cy="369332"/>
              <a:chOff x="2720051" y="1814957"/>
              <a:chExt cx="6361644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1D9AF5-96E2-CD45-9FA0-2FA0752E45B0}"/>
                  </a:ext>
                </a:extLst>
              </p:cNvPr>
              <p:cNvSpPr txBox="1"/>
              <p:nvPr/>
            </p:nvSpPr>
            <p:spPr bwMode="auto">
              <a:xfrm>
                <a:off x="2720051" y="1814957"/>
                <a:ext cx="1107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bg1"/>
                    </a:solidFill>
                  </a:rPr>
                  <a:t>Frontend</a:t>
                </a:r>
                <a:endParaRPr lang="en-US" i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27C247-E4E2-FB46-B268-939CB5DFD9E7}"/>
                  </a:ext>
                </a:extLst>
              </p:cNvPr>
              <p:cNvSpPr txBox="1"/>
              <p:nvPr/>
            </p:nvSpPr>
            <p:spPr bwMode="auto">
              <a:xfrm>
                <a:off x="7973699" y="1814957"/>
                <a:ext cx="1107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bg1"/>
                    </a:solidFill>
                  </a:rPr>
                  <a:t>Frontend</a:t>
                </a:r>
                <a:endParaRPr lang="en-US" i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70EAF6-B45C-E947-BB5D-A688E894B7F8}"/>
              </a:ext>
            </a:extLst>
          </p:cNvPr>
          <p:cNvGrpSpPr/>
          <p:nvPr/>
        </p:nvGrpSpPr>
        <p:grpSpPr>
          <a:xfrm>
            <a:off x="1" y="2650604"/>
            <a:ext cx="12188824" cy="1331088"/>
            <a:chOff x="1" y="2650604"/>
            <a:chExt cx="12188824" cy="13310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298739-1F89-C644-803B-8BCFC61D83F3}"/>
                </a:ext>
              </a:extLst>
            </p:cNvPr>
            <p:cNvSpPr/>
            <p:nvPr/>
          </p:nvSpPr>
          <p:spPr bwMode="auto">
            <a:xfrm>
              <a:off x="1" y="2650604"/>
              <a:ext cx="12188824" cy="1331088"/>
            </a:xfrm>
            <a:prstGeom prst="rect">
              <a:avLst/>
            </a:prstGeom>
            <a:solidFill>
              <a:srgbClr val="FF8B00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E2B6D6-982F-7041-A4A4-C9679C44D174}"/>
                </a:ext>
              </a:extLst>
            </p:cNvPr>
            <p:cNvGrpSpPr/>
            <p:nvPr/>
          </p:nvGrpSpPr>
          <p:grpSpPr>
            <a:xfrm>
              <a:off x="2732877" y="3134471"/>
              <a:ext cx="6335997" cy="369332"/>
              <a:chOff x="2732877" y="1814957"/>
              <a:chExt cx="6335997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C9B4C-3570-F442-AAD2-B63E6834E191}"/>
                  </a:ext>
                </a:extLst>
              </p:cNvPr>
              <p:cNvSpPr txBox="1"/>
              <p:nvPr/>
            </p:nvSpPr>
            <p:spPr bwMode="auto">
              <a:xfrm>
                <a:off x="2732877" y="1814957"/>
                <a:ext cx="10823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bg1"/>
                    </a:solidFill>
                  </a:rPr>
                  <a:t>Backend</a:t>
                </a:r>
                <a:endParaRPr lang="en-US" i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205E7C-0D3D-6044-A54D-02BA047DB82D}"/>
                  </a:ext>
                </a:extLst>
              </p:cNvPr>
              <p:cNvSpPr txBox="1"/>
              <p:nvPr/>
            </p:nvSpPr>
            <p:spPr bwMode="auto">
              <a:xfrm>
                <a:off x="7986525" y="1814957"/>
                <a:ext cx="10823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bg1"/>
                    </a:solidFill>
                  </a:rPr>
                  <a:t>Backend</a:t>
                </a:r>
                <a:endParaRPr lang="en-US" i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E649B2-C8A4-014E-BFE4-D1AAD6D5652C}"/>
              </a:ext>
            </a:extLst>
          </p:cNvPr>
          <p:cNvGrpSpPr/>
          <p:nvPr/>
        </p:nvGrpSpPr>
        <p:grpSpPr>
          <a:xfrm>
            <a:off x="1" y="3981692"/>
            <a:ext cx="12188824" cy="1331088"/>
            <a:chOff x="1" y="3981692"/>
            <a:chExt cx="12188824" cy="13310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02F77F-D613-4148-8C31-F76E2C4233A8}"/>
                </a:ext>
              </a:extLst>
            </p:cNvPr>
            <p:cNvSpPr/>
            <p:nvPr/>
          </p:nvSpPr>
          <p:spPr bwMode="auto">
            <a:xfrm>
              <a:off x="1" y="3981692"/>
              <a:ext cx="12188824" cy="1331088"/>
            </a:xfrm>
            <a:prstGeom prst="rect">
              <a:avLst/>
            </a:prstGeom>
            <a:solidFill>
              <a:srgbClr val="E24F41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565CDA-6C8E-3F4B-90E9-BAEF20549DA4}"/>
                </a:ext>
              </a:extLst>
            </p:cNvPr>
            <p:cNvGrpSpPr/>
            <p:nvPr/>
          </p:nvGrpSpPr>
          <p:grpSpPr>
            <a:xfrm>
              <a:off x="2687992" y="4442410"/>
              <a:ext cx="6425765" cy="369332"/>
              <a:chOff x="2687992" y="1814957"/>
              <a:chExt cx="6425765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68D311-1D8A-EC48-86BD-ADCA882DE2A2}"/>
                  </a:ext>
                </a:extLst>
              </p:cNvPr>
              <p:cNvSpPr txBox="1"/>
              <p:nvPr/>
            </p:nvSpPr>
            <p:spPr bwMode="auto">
              <a:xfrm>
                <a:off x="2687992" y="1814957"/>
                <a:ext cx="11721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bg1"/>
                    </a:solidFill>
                  </a:rPr>
                  <a:t>Database</a:t>
                </a:r>
                <a:endParaRPr lang="en-US" i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C1DEAF-D39B-814F-A1BD-5CF6FCD5B25A}"/>
                  </a:ext>
                </a:extLst>
              </p:cNvPr>
              <p:cNvSpPr txBox="1"/>
              <p:nvPr/>
            </p:nvSpPr>
            <p:spPr bwMode="auto">
              <a:xfrm>
                <a:off x="7941640" y="1814957"/>
                <a:ext cx="11721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bg1"/>
                    </a:solidFill>
                  </a:rPr>
                  <a:t>Database</a:t>
                </a:r>
                <a:endParaRPr lang="en-US" i="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7A1649-7913-3740-8F05-EB2FD6FAB5E4}"/>
              </a:ext>
            </a:extLst>
          </p:cNvPr>
          <p:cNvGrpSpPr/>
          <p:nvPr/>
        </p:nvGrpSpPr>
        <p:grpSpPr>
          <a:xfrm>
            <a:off x="2720051" y="810228"/>
            <a:ext cx="7396222" cy="5023413"/>
            <a:chOff x="2720051" y="810228"/>
            <a:chExt cx="7396222" cy="5023413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9EAE2F2-EDFE-FE45-858C-2C12C7042E44}"/>
                </a:ext>
              </a:extLst>
            </p:cNvPr>
            <p:cNvSpPr/>
            <p:nvPr/>
          </p:nvSpPr>
          <p:spPr bwMode="auto">
            <a:xfrm>
              <a:off x="2720051" y="810228"/>
              <a:ext cx="7396222" cy="5023413"/>
            </a:xfrm>
            <a:custGeom>
              <a:avLst/>
              <a:gdLst>
                <a:gd name="connsiteX0" fmla="*/ 2465407 w 7396222"/>
                <a:gd name="connsiteY0" fmla="*/ 0 h 5023413"/>
                <a:gd name="connsiteX1" fmla="*/ 4051139 w 7396222"/>
                <a:gd name="connsiteY1" fmla="*/ 439838 h 5023413"/>
                <a:gd name="connsiteX2" fmla="*/ 4190035 w 7396222"/>
                <a:gd name="connsiteY2" fmla="*/ 335666 h 5023413"/>
                <a:gd name="connsiteX3" fmla="*/ 4606724 w 7396222"/>
                <a:gd name="connsiteY3" fmla="*/ 4340506 h 5023413"/>
                <a:gd name="connsiteX4" fmla="*/ 4791919 w 7396222"/>
                <a:gd name="connsiteY4" fmla="*/ 4247909 h 5023413"/>
                <a:gd name="connsiteX5" fmla="*/ 5150734 w 7396222"/>
                <a:gd name="connsiteY5" fmla="*/ 4444678 h 5023413"/>
                <a:gd name="connsiteX6" fmla="*/ 6609144 w 7396222"/>
                <a:gd name="connsiteY6" fmla="*/ 4421529 h 5023413"/>
                <a:gd name="connsiteX7" fmla="*/ 7396222 w 7396222"/>
                <a:gd name="connsiteY7" fmla="*/ 4699321 h 5023413"/>
                <a:gd name="connsiteX8" fmla="*/ 6863787 w 7396222"/>
                <a:gd name="connsiteY8" fmla="*/ 5023413 h 5023413"/>
                <a:gd name="connsiteX9" fmla="*/ 0 w 7396222"/>
                <a:gd name="connsiteY9" fmla="*/ 4896091 h 5023413"/>
                <a:gd name="connsiteX10" fmla="*/ 335665 w 7396222"/>
                <a:gd name="connsiteY10" fmla="*/ 4514126 h 5023413"/>
                <a:gd name="connsiteX11" fmla="*/ 1342663 w 7396222"/>
                <a:gd name="connsiteY11" fmla="*/ 4525701 h 5023413"/>
                <a:gd name="connsiteX12" fmla="*/ 1632030 w 7396222"/>
                <a:gd name="connsiteY12" fmla="*/ 4340506 h 5023413"/>
                <a:gd name="connsiteX13" fmla="*/ 1770926 w 7396222"/>
                <a:gd name="connsiteY13" fmla="*/ 4409954 h 5023413"/>
                <a:gd name="connsiteX14" fmla="*/ 2465407 w 7396222"/>
                <a:gd name="connsiteY14" fmla="*/ 0 h 50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96222" h="5023413">
                  <a:moveTo>
                    <a:pt x="2465407" y="0"/>
                  </a:moveTo>
                  <a:lnTo>
                    <a:pt x="4051139" y="439838"/>
                  </a:lnTo>
                  <a:lnTo>
                    <a:pt x="4190035" y="335666"/>
                  </a:lnTo>
                  <a:lnTo>
                    <a:pt x="4606724" y="4340506"/>
                  </a:lnTo>
                  <a:lnTo>
                    <a:pt x="4791919" y="4247909"/>
                  </a:lnTo>
                  <a:lnTo>
                    <a:pt x="5150734" y="4444678"/>
                  </a:lnTo>
                  <a:lnTo>
                    <a:pt x="6609144" y="4421529"/>
                  </a:lnTo>
                  <a:lnTo>
                    <a:pt x="7396222" y="4699321"/>
                  </a:lnTo>
                  <a:lnTo>
                    <a:pt x="6863787" y="5023413"/>
                  </a:lnTo>
                  <a:lnTo>
                    <a:pt x="0" y="4896091"/>
                  </a:lnTo>
                  <a:lnTo>
                    <a:pt x="335665" y="4514126"/>
                  </a:lnTo>
                  <a:lnTo>
                    <a:pt x="1342663" y="4525701"/>
                  </a:lnTo>
                  <a:lnTo>
                    <a:pt x="1632030" y="4340506"/>
                  </a:lnTo>
                  <a:lnTo>
                    <a:pt x="1770926" y="4409954"/>
                  </a:lnTo>
                  <a:lnTo>
                    <a:pt x="2465407" y="0"/>
                  </a:lnTo>
                  <a:close/>
                </a:path>
              </a:pathLst>
            </a:custGeom>
            <a:solidFill>
              <a:srgbClr val="3E3A5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00A4CE-3377-FC48-96F2-4CA51F7DB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3000"/>
            </a:blip>
            <a:stretch>
              <a:fillRect/>
            </a:stretch>
          </p:blipFill>
          <p:spPr>
            <a:xfrm>
              <a:off x="3033712" y="815099"/>
              <a:ext cx="6121400" cy="46101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B491F2-ECC1-5D4C-BC7F-D72EEAD3F58B}"/>
                </a:ext>
              </a:extLst>
            </p:cNvPr>
            <p:cNvSpPr txBox="1"/>
            <p:nvPr/>
          </p:nvSpPr>
          <p:spPr bwMode="auto">
            <a:xfrm>
              <a:off x="4800320" y="3054989"/>
              <a:ext cx="2148345" cy="461665"/>
            </a:xfrm>
            <a:prstGeom prst="rect">
              <a:avLst/>
            </a:prstGeom>
            <a:solidFill>
              <a:srgbClr val="F8EB0B"/>
            </a:solidFill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b="1" i="0" dirty="0">
                  <a:solidFill>
                    <a:srgbClr val="3E3A51"/>
                  </a:solidFill>
                  <a:latin typeface="American Typewriter Semibold" panose="02090604020004020304" pitchFamily="18" charset="77"/>
                </a:rPr>
                <a:t>The Monolith</a:t>
              </a:r>
              <a:endParaRPr lang="en-US" sz="2800" b="1" i="0" dirty="0">
                <a:solidFill>
                  <a:srgbClr val="3E3A51"/>
                </a:solidFill>
                <a:latin typeface="American Typewriter Semibold" panose="020906040200040203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17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8F4560-BB55-D24F-ACFC-4D801A7D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4" y="2862285"/>
            <a:ext cx="2140343" cy="590931"/>
          </a:xfrm>
        </p:spPr>
        <p:txBody>
          <a:bodyPr/>
          <a:lstStyle/>
          <a:p>
            <a:r>
              <a:rPr lang="en-US" sz="2800" dirty="0"/>
              <a:t>Discovery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976226-F0A7-3B4A-9E2F-78940D086692}"/>
              </a:ext>
            </a:extLst>
          </p:cNvPr>
          <p:cNvGrpSpPr/>
          <p:nvPr/>
        </p:nvGrpSpPr>
        <p:grpSpPr>
          <a:xfrm>
            <a:off x="6359863" y="714309"/>
            <a:ext cx="3362420" cy="5705925"/>
            <a:chOff x="8301013" y="714309"/>
            <a:chExt cx="3362420" cy="57059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5DA66F1-7AB5-274D-82EA-8212E5B8B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013" y="714309"/>
              <a:ext cx="3362420" cy="57059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09FE58-0089-EC4B-A659-C148FF87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6022" y="1284061"/>
              <a:ext cx="2734235" cy="4853267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AE5DDB-D6EB-1A40-9417-271B22E2FD20}"/>
                </a:ext>
              </a:extLst>
            </p:cNvPr>
            <p:cNvSpPr/>
            <p:nvPr/>
          </p:nvSpPr>
          <p:spPr bwMode="auto">
            <a:xfrm>
              <a:off x="8626022" y="1284061"/>
              <a:ext cx="2734235" cy="193720"/>
            </a:xfrm>
            <a:prstGeom prst="rect">
              <a:avLst/>
            </a:prstGeom>
            <a:solidFill>
              <a:srgbClr val="F9F9F9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D138E-8064-C74E-AA10-CE106B2AFBA5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D99D98-1756-FD49-B33A-8509ECC0976D}"/>
              </a:ext>
            </a:extLst>
          </p:cNvPr>
          <p:cNvSpPr txBox="1"/>
          <p:nvPr/>
        </p:nvSpPr>
        <p:spPr bwMode="auto">
          <a:xfrm>
            <a:off x="3056393" y="2886724"/>
            <a:ext cx="1673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(SEARCH)</a:t>
            </a:r>
          </a:p>
        </p:txBody>
      </p:sp>
    </p:spTree>
    <p:extLst>
      <p:ext uri="{BB962C8B-B14F-4D97-AF65-F5344CB8AC3E}">
        <p14:creationId xmlns:p14="http://schemas.microsoft.com/office/powerpoint/2010/main" val="28676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8F4560-BB55-D24F-ACFC-4D801A7D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04" y="2862285"/>
            <a:ext cx="2140343" cy="590931"/>
          </a:xfrm>
        </p:spPr>
        <p:txBody>
          <a:bodyPr/>
          <a:lstStyle/>
          <a:p>
            <a:r>
              <a:rPr lang="en-US" sz="2800" dirty="0"/>
              <a:t>Discovery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F56A20-3893-AF47-A755-04ADE00ADD5A}"/>
              </a:ext>
            </a:extLst>
          </p:cNvPr>
          <p:cNvGrpSpPr/>
          <p:nvPr/>
        </p:nvGrpSpPr>
        <p:grpSpPr>
          <a:xfrm>
            <a:off x="6365989" y="714309"/>
            <a:ext cx="3362420" cy="5705925"/>
            <a:chOff x="4413202" y="714309"/>
            <a:chExt cx="3362420" cy="57059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8DB306-D927-9040-89C0-A408C1F3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202" y="714309"/>
              <a:ext cx="3362420" cy="57059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C1FD72F-8CA7-D64F-8E68-ADA41EA0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847" y="1477781"/>
              <a:ext cx="2777130" cy="4628551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D138E-8064-C74E-AA10-CE106B2AFBA5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B36F09-39B9-0048-A1BB-5CBF61286C49}"/>
              </a:ext>
            </a:extLst>
          </p:cNvPr>
          <p:cNvSpPr txBox="1"/>
          <p:nvPr/>
        </p:nvSpPr>
        <p:spPr bwMode="auto">
          <a:xfrm>
            <a:off x="2992502" y="2886724"/>
            <a:ext cx="18261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/>
              <a:t>(QR CODE)</a:t>
            </a:r>
          </a:p>
        </p:txBody>
      </p:sp>
    </p:spTree>
    <p:extLst>
      <p:ext uri="{BB962C8B-B14F-4D97-AF65-F5344CB8AC3E}">
        <p14:creationId xmlns:p14="http://schemas.microsoft.com/office/powerpoint/2010/main" val="850973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8F4560-BB55-D24F-ACFC-4D801A7D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083" y="2862285"/>
            <a:ext cx="3381139" cy="987820"/>
          </a:xfrm>
        </p:spPr>
        <p:txBody>
          <a:bodyPr/>
          <a:lstStyle/>
          <a:p>
            <a:r>
              <a:rPr lang="en-US" sz="2800" dirty="0"/>
              <a:t>Executed on Demand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D138E-8064-C74E-AA10-CE106B2AFBA5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3C37C-C930-0743-8FE4-21BC60FE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62" y="663709"/>
            <a:ext cx="2879460" cy="5120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6190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18F4560-BB55-D24F-ACFC-4D801A7D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46" y="2862284"/>
            <a:ext cx="3487880" cy="1356789"/>
          </a:xfrm>
        </p:spPr>
        <p:txBody>
          <a:bodyPr/>
          <a:lstStyle/>
          <a:p>
            <a:r>
              <a:rPr lang="en-US" sz="2800" dirty="0"/>
              <a:t>Notified when a new microapp is available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2612D-9C68-D24D-8B5D-3D047D97F840}"/>
              </a:ext>
            </a:extLst>
          </p:cNvPr>
          <p:cNvGrpSpPr/>
          <p:nvPr/>
        </p:nvGrpSpPr>
        <p:grpSpPr>
          <a:xfrm>
            <a:off x="4413202" y="714309"/>
            <a:ext cx="3362420" cy="5705925"/>
            <a:chOff x="4413202" y="714309"/>
            <a:chExt cx="3362420" cy="57059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66C0E5-6796-BB43-AA8C-8208F4D71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3202" y="714309"/>
              <a:ext cx="3362420" cy="570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4341A-AD5B-884E-9651-F6619002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998" y="1411704"/>
              <a:ext cx="2747898" cy="488759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2F18F0-DDD1-BF41-AC68-2E24FCAD283D}"/>
              </a:ext>
            </a:extLst>
          </p:cNvPr>
          <p:cNvGrpSpPr/>
          <p:nvPr/>
        </p:nvGrpSpPr>
        <p:grpSpPr>
          <a:xfrm>
            <a:off x="8178298" y="714309"/>
            <a:ext cx="3362420" cy="5705925"/>
            <a:chOff x="8178298" y="714309"/>
            <a:chExt cx="3362420" cy="57059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05756D-0F8B-C043-A628-A20979F9C848}"/>
                </a:ext>
              </a:extLst>
            </p:cNvPr>
            <p:cNvGrpSpPr/>
            <p:nvPr/>
          </p:nvGrpSpPr>
          <p:grpSpPr>
            <a:xfrm>
              <a:off x="8178298" y="714309"/>
              <a:ext cx="3362420" cy="5705925"/>
              <a:chOff x="8178298" y="714309"/>
              <a:chExt cx="3362420" cy="570592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4282A9B-83AA-8F4B-878E-ED8F94C4A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8298" y="714309"/>
                <a:ext cx="3362420" cy="570592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220E46D-5324-C247-9388-5E83F6792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6533" y="1411704"/>
                <a:ext cx="2719531" cy="4816366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6206BB-3A2B-464E-BD7F-1D2DFAEA25B9}"/>
                </a:ext>
              </a:extLst>
            </p:cNvPr>
            <p:cNvSpPr txBox="1"/>
            <p:nvPr/>
          </p:nvSpPr>
          <p:spPr bwMode="auto">
            <a:xfrm>
              <a:off x="8967949" y="2303188"/>
              <a:ext cx="1486304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900" b="1" i="0" dirty="0"/>
                <a:t>New Microapp available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0250D4-C31D-9147-9CCC-BD079761FB8B}"/>
                </a:ext>
              </a:extLst>
            </p:cNvPr>
            <p:cNvSpPr txBox="1"/>
            <p:nvPr/>
          </p:nvSpPr>
          <p:spPr bwMode="auto">
            <a:xfrm>
              <a:off x="8967949" y="2480311"/>
              <a:ext cx="877163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900" i="0" dirty="0"/>
                <a:t>My Expenses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D138E-8064-C74E-AA10-CE106B2AFBA5}"/>
              </a:ext>
            </a:extLst>
          </p:cNvPr>
          <p:cNvSpPr/>
          <p:nvPr/>
        </p:nvSpPr>
        <p:spPr bwMode="auto">
          <a:xfrm>
            <a:off x="-8466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78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AA10-9DAA-9F42-81BA-2A2B8292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269" y="2508584"/>
            <a:ext cx="5698606" cy="988594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WeChat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800" b="0" dirty="0">
                <a:solidFill>
                  <a:schemeClr val="bg1">
                    <a:lumMod val="85000"/>
                  </a:schemeClr>
                </a:solidFill>
              </a:rPr>
              <a:t>how it changed commerce in china</a:t>
            </a: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C5D59-C644-ED44-BDA7-DD68DC3FF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975" y="1903996"/>
            <a:ext cx="812132" cy="8121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01B38B-917A-154D-BEA7-62ACA89E88B7}"/>
              </a:ext>
            </a:extLst>
          </p:cNvPr>
          <p:cNvSpPr txBox="1">
            <a:spLocks/>
          </p:cNvSpPr>
          <p:nvPr/>
        </p:nvSpPr>
        <p:spPr>
          <a:xfrm>
            <a:off x="3397269" y="3695700"/>
            <a:ext cx="5698606" cy="3950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buSzTx/>
            </a:pPr>
            <a:r>
              <a:rPr lang="en-IN" sz="1800" b="0" i="0" kern="0" dirty="0">
                <a:solidFill>
                  <a:schemeClr val="bg1">
                    <a:lumMod val="65000"/>
                  </a:schemeClr>
                </a:solidFill>
              </a:rPr>
              <a:t>( A Case Study )</a:t>
            </a:r>
          </a:p>
        </p:txBody>
      </p:sp>
    </p:spTree>
    <p:extLst>
      <p:ext uri="{BB962C8B-B14F-4D97-AF65-F5344CB8AC3E}">
        <p14:creationId xmlns:p14="http://schemas.microsoft.com/office/powerpoint/2010/main" val="1423381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48DB306-D927-9040-89C0-A408C1F36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2" y="714309"/>
            <a:ext cx="3362420" cy="5705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55C64C-C0EE-4341-92D9-9BCAC9CD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02" y="1385954"/>
            <a:ext cx="2743200" cy="492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5D138E-8064-C74E-AA10-CE106B2AFBA5}"/>
              </a:ext>
            </a:extLst>
          </p:cNvPr>
          <p:cNvSpPr/>
          <p:nvPr/>
        </p:nvSpPr>
        <p:spPr bwMode="auto">
          <a:xfrm>
            <a:off x="0" y="5982469"/>
            <a:ext cx="12188825" cy="875531"/>
          </a:xfrm>
          <a:prstGeom prst="rect">
            <a:avLst/>
          </a:prstGeom>
          <a:solidFill>
            <a:srgbClr val="3E3A51"/>
          </a:solidFill>
          <a:ln w="12700" cap="flat" cmpd="sng" algn="ctr">
            <a:solidFill>
              <a:schemeClr val="bg2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2FCE8-3E03-8342-B4F4-679E63FAB952}"/>
              </a:ext>
            </a:extLst>
          </p:cNvPr>
          <p:cNvSpPr txBox="1"/>
          <p:nvPr/>
        </p:nvSpPr>
        <p:spPr bwMode="auto">
          <a:xfrm>
            <a:off x="5394960" y="1385954"/>
            <a:ext cx="615696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Mini programs</a:t>
            </a:r>
          </a:p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In 1 year ~580,000 mini programs</a:t>
            </a:r>
          </a:p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980 million userbase</a:t>
            </a:r>
          </a:p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170 MAU for mini programs</a:t>
            </a:r>
          </a:p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Big brands are building mini programs</a:t>
            </a:r>
          </a:p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Public services, Utility </a:t>
            </a:r>
            <a:r>
              <a:rPr lang="en-US" b="1" i="0" dirty="0" err="1"/>
              <a:t>etc</a:t>
            </a:r>
            <a:endParaRPr lang="en-US" b="1" i="0" dirty="0"/>
          </a:p>
          <a:p>
            <a:pPr marL="342900" indent="-342900" algn="l">
              <a:buSzTx/>
              <a:buFont typeface="Arial" panose="020B0604020202020204" pitchFamily="34" charset="0"/>
              <a:buChar char="•"/>
            </a:pPr>
            <a:r>
              <a:rPr lang="en-US" b="1" i="0" dirty="0"/>
              <a:t>Order Taxi, Flights, Hotels, Movie tickets</a:t>
            </a:r>
          </a:p>
        </p:txBody>
      </p:sp>
    </p:spTree>
    <p:extLst>
      <p:ext uri="{BB962C8B-B14F-4D97-AF65-F5344CB8AC3E}">
        <p14:creationId xmlns:p14="http://schemas.microsoft.com/office/powerpoint/2010/main" val="288964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1213-5187-CB46-A7EF-B78BC9AA9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59602"/>
            <a:ext cx="12188825" cy="59093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can you build microapps</a:t>
            </a:r>
          </a:p>
        </p:txBody>
      </p:sp>
    </p:spTree>
    <p:extLst>
      <p:ext uri="{BB962C8B-B14F-4D97-AF65-F5344CB8AC3E}">
        <p14:creationId xmlns:p14="http://schemas.microsoft.com/office/powerpoint/2010/main" val="100776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5BE6C8D-DA08-CF41-9667-459424C0AA0F}"/>
              </a:ext>
            </a:extLst>
          </p:cNvPr>
          <p:cNvSpPr/>
          <p:nvPr/>
        </p:nvSpPr>
        <p:spPr bwMode="auto">
          <a:xfrm>
            <a:off x="6126481" y="0"/>
            <a:ext cx="6062344" cy="6858000"/>
          </a:xfrm>
          <a:prstGeom prst="rect">
            <a:avLst/>
          </a:prstGeom>
          <a:solidFill>
            <a:schemeClr val="tx1">
              <a:lumMod val="60000"/>
              <a:lumOff val="40000"/>
              <a:alpha val="74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22748-5D3E-E246-AA08-A5BB603DE046}"/>
              </a:ext>
            </a:extLst>
          </p:cNvPr>
          <p:cNvSpPr txBox="1"/>
          <p:nvPr/>
        </p:nvSpPr>
        <p:spPr bwMode="auto">
          <a:xfrm>
            <a:off x="8029248" y="6184402"/>
            <a:ext cx="2068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>
                <a:solidFill>
                  <a:schemeClr val="bg1"/>
                </a:solidFill>
              </a:rPr>
              <a:t>Microservices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B50E00-F305-3240-8EC2-F9F23903DF06}"/>
              </a:ext>
            </a:extLst>
          </p:cNvPr>
          <p:cNvSpPr/>
          <p:nvPr/>
        </p:nvSpPr>
        <p:spPr bwMode="auto">
          <a:xfrm>
            <a:off x="8183082" y="2049587"/>
            <a:ext cx="1688550" cy="479323"/>
          </a:xfrm>
          <a:prstGeom prst="roundRect">
            <a:avLst>
              <a:gd name="adj" fmla="val 9638"/>
            </a:avLst>
          </a:prstGeom>
          <a:solidFill>
            <a:srgbClr val="F8EB0B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DD685-B3EF-BB42-850D-5292844B1CEF}"/>
              </a:ext>
            </a:extLst>
          </p:cNvPr>
          <p:cNvSpPr txBox="1"/>
          <p:nvPr/>
        </p:nvSpPr>
        <p:spPr bwMode="auto">
          <a:xfrm>
            <a:off x="8154366" y="2135359"/>
            <a:ext cx="17459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b="1" i="0" dirty="0">
                <a:solidFill>
                  <a:srgbClr val="3E3A51"/>
                </a:solidFill>
              </a:rPr>
              <a:t>Microapp Registry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E00501-581C-6742-9B4A-A1E640924C46}"/>
              </a:ext>
            </a:extLst>
          </p:cNvPr>
          <p:cNvSpPr/>
          <p:nvPr/>
        </p:nvSpPr>
        <p:spPr bwMode="auto">
          <a:xfrm>
            <a:off x="8183082" y="2872547"/>
            <a:ext cx="1688550" cy="479323"/>
          </a:xfrm>
          <a:prstGeom prst="roundRect">
            <a:avLst>
              <a:gd name="adj" fmla="val 9638"/>
            </a:avLst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628A57-1B81-7645-AA1D-41BE27EAFFD7}"/>
              </a:ext>
            </a:extLst>
          </p:cNvPr>
          <p:cNvSpPr txBox="1"/>
          <p:nvPr/>
        </p:nvSpPr>
        <p:spPr bwMode="auto">
          <a:xfrm>
            <a:off x="8301164" y="2958319"/>
            <a:ext cx="14523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b="1" i="0" dirty="0">
                <a:solidFill>
                  <a:srgbClr val="3E3A51"/>
                </a:solidFill>
              </a:rPr>
              <a:t>Microservice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716971-54AA-E141-AEA8-3164D0A669A3}"/>
              </a:ext>
            </a:extLst>
          </p:cNvPr>
          <p:cNvSpPr/>
          <p:nvPr/>
        </p:nvSpPr>
        <p:spPr bwMode="auto">
          <a:xfrm>
            <a:off x="8183082" y="3695507"/>
            <a:ext cx="1688550" cy="479323"/>
          </a:xfrm>
          <a:prstGeom prst="roundRect">
            <a:avLst>
              <a:gd name="adj" fmla="val 9638"/>
            </a:avLst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0560C1-A1D5-1442-BCE6-B27AF8F35A7D}"/>
              </a:ext>
            </a:extLst>
          </p:cNvPr>
          <p:cNvSpPr txBox="1"/>
          <p:nvPr/>
        </p:nvSpPr>
        <p:spPr bwMode="auto">
          <a:xfrm>
            <a:off x="8301164" y="3781279"/>
            <a:ext cx="14523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b="1" i="0" dirty="0">
                <a:solidFill>
                  <a:srgbClr val="3E3A51"/>
                </a:solidFill>
              </a:rPr>
              <a:t>Microservice 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7E1093-044F-F94E-878A-DEA11764DC2F}"/>
              </a:ext>
            </a:extLst>
          </p:cNvPr>
          <p:cNvSpPr txBox="1"/>
          <p:nvPr/>
        </p:nvSpPr>
        <p:spPr bwMode="auto">
          <a:xfrm>
            <a:off x="1454682" y="1660255"/>
            <a:ext cx="712054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buSzTx/>
            </a:pPr>
            <a:r>
              <a:rPr lang="en-US" sz="1400" i="0" dirty="0">
                <a:solidFill>
                  <a:schemeClr val="bg1"/>
                </a:solidFill>
              </a:rPr>
              <a:t>Mobile</a:t>
            </a:r>
          </a:p>
          <a:p>
            <a:pPr algn="r">
              <a:buSzTx/>
            </a:pPr>
            <a:r>
              <a:rPr lang="en-US" sz="1400" i="0" dirty="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A668662-DF39-2F42-A0DA-D74A0DEAB003}"/>
              </a:ext>
            </a:extLst>
          </p:cNvPr>
          <p:cNvSpPr/>
          <p:nvPr/>
        </p:nvSpPr>
        <p:spPr bwMode="auto">
          <a:xfrm>
            <a:off x="8183082" y="4500179"/>
            <a:ext cx="1688550" cy="479323"/>
          </a:xfrm>
          <a:prstGeom prst="roundRect">
            <a:avLst>
              <a:gd name="adj" fmla="val 9638"/>
            </a:avLst>
          </a:prstGeom>
          <a:solidFill>
            <a:schemeClr val="bg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0CED79-6076-E744-8273-14157AF06534}"/>
              </a:ext>
            </a:extLst>
          </p:cNvPr>
          <p:cNvSpPr txBox="1"/>
          <p:nvPr/>
        </p:nvSpPr>
        <p:spPr bwMode="auto">
          <a:xfrm>
            <a:off x="8301164" y="4585951"/>
            <a:ext cx="14523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400" b="1" i="0" dirty="0">
                <a:solidFill>
                  <a:srgbClr val="3E3A51"/>
                </a:solidFill>
              </a:rPr>
              <a:t>Microservice C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070E3451-DCD2-A449-8824-13D795387381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>
            <a:off x="3582989" y="1725273"/>
            <a:ext cx="4571377" cy="563975"/>
          </a:xfrm>
          <a:prstGeom prst="bentConnector3">
            <a:avLst>
              <a:gd name="adj1" fmla="val 50222"/>
            </a:avLst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B07901-B339-ED4B-824A-E702DEB26BD8}"/>
              </a:ext>
            </a:extLst>
          </p:cNvPr>
          <p:cNvGrpSpPr/>
          <p:nvPr/>
        </p:nvGrpSpPr>
        <p:grpSpPr>
          <a:xfrm>
            <a:off x="2369575" y="932000"/>
            <a:ext cx="1226605" cy="2474834"/>
            <a:chOff x="2369575" y="1384244"/>
            <a:chExt cx="1226605" cy="247483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787DF95-F1DC-214E-ABDB-7E6935007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575" y="1384244"/>
              <a:ext cx="1226605" cy="247483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AD98DA-B120-374C-965F-3B8939BD4C88}"/>
                </a:ext>
              </a:extLst>
            </p:cNvPr>
            <p:cNvSpPr/>
            <p:nvPr/>
          </p:nvSpPr>
          <p:spPr bwMode="auto">
            <a:xfrm>
              <a:off x="2429435" y="1649355"/>
              <a:ext cx="1093694" cy="194549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1DB9F30-5401-8E4E-BCDA-C6918B1E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267" y="1336717"/>
            <a:ext cx="388556" cy="38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16AE4-1984-2E45-966E-E95690D575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606"/>
          <a:stretch/>
        </p:blipFill>
        <p:spPr>
          <a:xfrm>
            <a:off x="2697847" y="2420529"/>
            <a:ext cx="556869" cy="6310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8F2257-8255-E740-96F7-B51B70B40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6306" y="1848507"/>
            <a:ext cx="773141" cy="54583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2C5D2AF-9AEA-AD46-8B13-46FEF2FA53FF}"/>
              </a:ext>
            </a:extLst>
          </p:cNvPr>
          <p:cNvGrpSpPr/>
          <p:nvPr/>
        </p:nvGrpSpPr>
        <p:grpSpPr>
          <a:xfrm>
            <a:off x="1699723" y="3841354"/>
            <a:ext cx="2566305" cy="2053044"/>
            <a:chOff x="1666754" y="3840831"/>
            <a:chExt cx="2566305" cy="205304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921AAAB-3264-5F44-80E7-5A503DD90AB1}"/>
                </a:ext>
              </a:extLst>
            </p:cNvPr>
            <p:cNvSpPr/>
            <p:nvPr/>
          </p:nvSpPr>
          <p:spPr bwMode="auto">
            <a:xfrm>
              <a:off x="1810709" y="3935167"/>
              <a:ext cx="2270224" cy="136496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887A3D-342A-9141-8C8F-816DAB07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754" y="3840831"/>
              <a:ext cx="2566305" cy="2053044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04C8E84-6FFF-D346-9315-558DA6409733}"/>
              </a:ext>
            </a:extLst>
          </p:cNvPr>
          <p:cNvSpPr txBox="1"/>
          <p:nvPr/>
        </p:nvSpPr>
        <p:spPr bwMode="auto">
          <a:xfrm>
            <a:off x="1141465" y="4492293"/>
            <a:ext cx="5500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400" i="0" dirty="0">
                <a:solidFill>
                  <a:schemeClr val="bg1"/>
                </a:solidFill>
              </a:rPr>
              <a:t>Web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17C9AED6-294A-1342-A3A1-D6461C7CDEDE}"/>
              </a:ext>
            </a:extLst>
          </p:cNvPr>
          <p:cNvCxnSpPr>
            <a:endCxn id="15" idx="1"/>
          </p:cNvCxnSpPr>
          <p:nvPr/>
        </p:nvCxnSpPr>
        <p:spPr bwMode="auto">
          <a:xfrm flipV="1">
            <a:off x="4113902" y="2289248"/>
            <a:ext cx="4040464" cy="2356933"/>
          </a:xfrm>
          <a:prstGeom prst="bentConnector3">
            <a:avLst>
              <a:gd name="adj1" fmla="val 43647"/>
            </a:avLst>
          </a:prstGeom>
          <a:solidFill>
            <a:schemeClr val="accent1"/>
          </a:solidFill>
          <a:ln w="12700" cap="flat" cmpd="sng" algn="ctr">
            <a:solidFill>
              <a:schemeClr val="bg2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615A685-73A7-4444-8024-DE02B5650C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716" y="4299961"/>
            <a:ext cx="773141" cy="545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A76DE8-66FE-2042-8DD3-873EF09D3B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8426" y="4390548"/>
            <a:ext cx="455250" cy="455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266369-6F61-114B-BD5C-4493B4442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1778" y="4309329"/>
            <a:ext cx="558547" cy="558547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0140A1B9-46A4-414D-A748-0982D69EB0D1}"/>
              </a:ext>
            </a:extLst>
          </p:cNvPr>
          <p:cNvSpPr/>
          <p:nvPr/>
        </p:nvSpPr>
        <p:spPr bwMode="auto">
          <a:xfrm>
            <a:off x="309966" y="1848507"/>
            <a:ext cx="831499" cy="2797674"/>
          </a:xfrm>
          <a:prstGeom prst="leftBrace">
            <a:avLst>
              <a:gd name="adj1" fmla="val 8333"/>
              <a:gd name="adj2" fmla="val 49446"/>
            </a:avLst>
          </a:prstGeom>
          <a:noFill/>
          <a:ln w="12700" cap="flat" cmpd="sng" algn="ctr">
            <a:solidFill>
              <a:srgbClr val="01BE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D56583-2DFC-3346-8AD9-7E857CA31AD0}"/>
              </a:ext>
            </a:extLst>
          </p:cNvPr>
          <p:cNvSpPr txBox="1"/>
          <p:nvPr/>
        </p:nvSpPr>
        <p:spPr bwMode="auto">
          <a:xfrm>
            <a:off x="831197" y="3083967"/>
            <a:ext cx="127951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>
              <a:buSzTx/>
            </a:pPr>
            <a:r>
              <a:rPr lang="en-US" sz="1400" i="0" dirty="0">
                <a:solidFill>
                  <a:srgbClr val="01BEFF"/>
                </a:solidFill>
              </a:rPr>
              <a:t>Code Sharing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766F70-E1FC-E943-8A6A-CBC02A789C82}"/>
              </a:ext>
            </a:extLst>
          </p:cNvPr>
          <p:cNvSpPr txBox="1"/>
          <p:nvPr/>
        </p:nvSpPr>
        <p:spPr bwMode="auto">
          <a:xfrm>
            <a:off x="7075316" y="778111"/>
            <a:ext cx="10005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buSzTx/>
            </a:pPr>
            <a:r>
              <a:rPr lang="en-US" sz="1400" i="0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00A8CA-7FBB-0C49-A0ED-DC78F2B5DED4}"/>
              </a:ext>
            </a:extLst>
          </p:cNvPr>
          <p:cNvSpPr txBox="1"/>
          <p:nvPr/>
        </p:nvSpPr>
        <p:spPr bwMode="auto">
          <a:xfrm>
            <a:off x="9970307" y="796860"/>
            <a:ext cx="69281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buSzTx/>
            </a:pPr>
            <a:r>
              <a:rPr lang="en-US" sz="1400" i="0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4F16B8-3170-3846-A442-3F05F4273FC7}"/>
              </a:ext>
            </a:extLst>
          </p:cNvPr>
          <p:cNvSpPr txBox="1"/>
          <p:nvPr/>
        </p:nvSpPr>
        <p:spPr bwMode="auto">
          <a:xfrm>
            <a:off x="2118321" y="6184402"/>
            <a:ext cx="16754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>
                <a:solidFill>
                  <a:schemeClr val="bg1"/>
                </a:solidFill>
              </a:rPr>
              <a:t>Containers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722E846-3EE3-5042-9865-7812F0A0453E}"/>
              </a:ext>
            </a:extLst>
          </p:cNvPr>
          <p:cNvCxnSpPr>
            <a:cxnSpLocks/>
          </p:cNvCxnSpPr>
          <p:nvPr/>
        </p:nvCxnSpPr>
        <p:spPr bwMode="auto">
          <a:xfrm>
            <a:off x="8170193" y="950750"/>
            <a:ext cx="679691" cy="1098837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D52C2B3A-B358-5441-A65C-DA753BB1EF0E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951098" y="1170440"/>
            <a:ext cx="1098836" cy="659455"/>
          </a:xfrm>
          <a:prstGeom prst="bentConnector3">
            <a:avLst>
              <a:gd name="adj1" fmla="val 635"/>
            </a:avLst>
          </a:prstGeom>
          <a:solidFill>
            <a:schemeClr val="accent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0094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40" grpId="0"/>
      <p:bldP spid="5" grpId="0" animBg="1"/>
      <p:bldP spid="33" grpId="0"/>
      <p:bldP spid="41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E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881E-F24E-BA47-B0FB-6B717062C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087" y="2410152"/>
            <a:ext cx="7160341" cy="121645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Lets build a microapp</a:t>
            </a:r>
          </a:p>
        </p:txBody>
      </p:sp>
    </p:spTree>
    <p:extLst>
      <p:ext uri="{BB962C8B-B14F-4D97-AF65-F5344CB8AC3E}">
        <p14:creationId xmlns:p14="http://schemas.microsoft.com/office/powerpoint/2010/main" val="3197456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8EDE-8FC8-BB45-B61C-5FFB2EC1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064" y="2193175"/>
            <a:ext cx="6400924" cy="180538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architecture should never be a goal, but a means to an end.</a:t>
            </a:r>
          </a:p>
        </p:txBody>
      </p:sp>
    </p:spTree>
    <p:extLst>
      <p:ext uri="{BB962C8B-B14F-4D97-AF65-F5344CB8AC3E}">
        <p14:creationId xmlns:p14="http://schemas.microsoft.com/office/powerpoint/2010/main" val="229768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AB2CA06-B5EF-3A41-96FB-A0375A670D86}"/>
              </a:ext>
            </a:extLst>
          </p:cNvPr>
          <p:cNvGrpSpPr/>
          <p:nvPr/>
        </p:nvGrpSpPr>
        <p:grpSpPr>
          <a:xfrm>
            <a:off x="1" y="1319516"/>
            <a:ext cx="12188824" cy="1331088"/>
            <a:chOff x="1" y="1319516"/>
            <a:chExt cx="12188824" cy="13310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369E7E-BC43-8448-9A8F-C8D49F814A1C}"/>
                </a:ext>
              </a:extLst>
            </p:cNvPr>
            <p:cNvSpPr/>
            <p:nvPr/>
          </p:nvSpPr>
          <p:spPr bwMode="auto">
            <a:xfrm>
              <a:off x="1" y="1319516"/>
              <a:ext cx="12188824" cy="1331088"/>
            </a:xfrm>
            <a:prstGeom prst="rect">
              <a:avLst/>
            </a:prstGeom>
            <a:solidFill>
              <a:srgbClr val="01BEFF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73ADB-F03C-CF45-8902-4922D82D5333}"/>
                </a:ext>
              </a:extLst>
            </p:cNvPr>
            <p:cNvGrpSpPr/>
            <p:nvPr/>
          </p:nvGrpSpPr>
          <p:grpSpPr>
            <a:xfrm>
              <a:off x="2720051" y="1814957"/>
              <a:ext cx="6361644" cy="369332"/>
              <a:chOff x="2720051" y="1814957"/>
              <a:chExt cx="6361644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1D9AF5-96E2-CD45-9FA0-2FA0752E45B0}"/>
                  </a:ext>
                </a:extLst>
              </p:cNvPr>
              <p:cNvSpPr txBox="1"/>
              <p:nvPr/>
            </p:nvSpPr>
            <p:spPr bwMode="auto">
              <a:xfrm>
                <a:off x="2720051" y="1814957"/>
                <a:ext cx="1107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Frontend</a:t>
                </a:r>
                <a:endParaRPr lang="en-US" i="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27C247-E4E2-FB46-B268-939CB5DFD9E7}"/>
                  </a:ext>
                </a:extLst>
              </p:cNvPr>
              <p:cNvSpPr txBox="1"/>
              <p:nvPr/>
            </p:nvSpPr>
            <p:spPr bwMode="auto">
              <a:xfrm>
                <a:off x="7973699" y="1814957"/>
                <a:ext cx="1107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Frontend</a:t>
                </a:r>
                <a:endParaRPr lang="en-US" i="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70EAF6-B45C-E947-BB5D-A688E894B7F8}"/>
              </a:ext>
            </a:extLst>
          </p:cNvPr>
          <p:cNvGrpSpPr/>
          <p:nvPr/>
        </p:nvGrpSpPr>
        <p:grpSpPr>
          <a:xfrm>
            <a:off x="1" y="2650604"/>
            <a:ext cx="12188824" cy="1331088"/>
            <a:chOff x="1" y="2650604"/>
            <a:chExt cx="12188824" cy="13310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298739-1F89-C644-803B-8BCFC61D83F3}"/>
                </a:ext>
              </a:extLst>
            </p:cNvPr>
            <p:cNvSpPr/>
            <p:nvPr/>
          </p:nvSpPr>
          <p:spPr bwMode="auto">
            <a:xfrm>
              <a:off x="1" y="2650604"/>
              <a:ext cx="12188824" cy="1331088"/>
            </a:xfrm>
            <a:prstGeom prst="rect">
              <a:avLst/>
            </a:prstGeom>
            <a:solidFill>
              <a:srgbClr val="FF8B00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E2B6D6-982F-7041-A4A4-C9679C44D174}"/>
                </a:ext>
              </a:extLst>
            </p:cNvPr>
            <p:cNvGrpSpPr/>
            <p:nvPr/>
          </p:nvGrpSpPr>
          <p:grpSpPr>
            <a:xfrm>
              <a:off x="2732877" y="3134471"/>
              <a:ext cx="6335997" cy="369332"/>
              <a:chOff x="2732877" y="1814957"/>
              <a:chExt cx="6335997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C9B4C-3570-F442-AAD2-B63E6834E191}"/>
                  </a:ext>
                </a:extLst>
              </p:cNvPr>
              <p:cNvSpPr txBox="1"/>
              <p:nvPr/>
            </p:nvSpPr>
            <p:spPr bwMode="auto">
              <a:xfrm>
                <a:off x="2732877" y="1814957"/>
                <a:ext cx="10823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Backend</a:t>
                </a:r>
                <a:endParaRPr lang="en-US" i="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205E7C-0D3D-6044-A54D-02BA047DB82D}"/>
                  </a:ext>
                </a:extLst>
              </p:cNvPr>
              <p:cNvSpPr txBox="1"/>
              <p:nvPr/>
            </p:nvSpPr>
            <p:spPr bwMode="auto">
              <a:xfrm>
                <a:off x="7986525" y="1814957"/>
                <a:ext cx="10823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Backend</a:t>
                </a:r>
                <a:endParaRPr lang="en-US" i="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E649B2-C8A4-014E-BFE4-D1AAD6D5652C}"/>
              </a:ext>
            </a:extLst>
          </p:cNvPr>
          <p:cNvGrpSpPr/>
          <p:nvPr/>
        </p:nvGrpSpPr>
        <p:grpSpPr>
          <a:xfrm>
            <a:off x="1" y="3981692"/>
            <a:ext cx="12188824" cy="1331088"/>
            <a:chOff x="1" y="3981692"/>
            <a:chExt cx="12188824" cy="13310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02F77F-D613-4148-8C31-F76E2C4233A8}"/>
                </a:ext>
              </a:extLst>
            </p:cNvPr>
            <p:cNvSpPr/>
            <p:nvPr/>
          </p:nvSpPr>
          <p:spPr bwMode="auto">
            <a:xfrm>
              <a:off x="1" y="3981692"/>
              <a:ext cx="12188824" cy="1331088"/>
            </a:xfrm>
            <a:prstGeom prst="rect">
              <a:avLst/>
            </a:prstGeom>
            <a:solidFill>
              <a:srgbClr val="E24F41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565CDA-6C8E-3F4B-90E9-BAEF20549DA4}"/>
                </a:ext>
              </a:extLst>
            </p:cNvPr>
            <p:cNvGrpSpPr/>
            <p:nvPr/>
          </p:nvGrpSpPr>
          <p:grpSpPr>
            <a:xfrm>
              <a:off x="2687992" y="4442410"/>
              <a:ext cx="6425765" cy="369332"/>
              <a:chOff x="2687992" y="1814957"/>
              <a:chExt cx="6425765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68D311-1D8A-EC48-86BD-ADCA882DE2A2}"/>
                  </a:ext>
                </a:extLst>
              </p:cNvPr>
              <p:cNvSpPr txBox="1"/>
              <p:nvPr/>
            </p:nvSpPr>
            <p:spPr bwMode="auto">
              <a:xfrm>
                <a:off x="2687992" y="1814957"/>
                <a:ext cx="11721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Database</a:t>
                </a:r>
                <a:endParaRPr lang="en-US" i="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C1DEAF-D39B-814F-A1BD-5CF6FCD5B25A}"/>
                  </a:ext>
                </a:extLst>
              </p:cNvPr>
              <p:cNvSpPr txBox="1"/>
              <p:nvPr/>
            </p:nvSpPr>
            <p:spPr bwMode="auto">
              <a:xfrm>
                <a:off x="7941640" y="1814957"/>
                <a:ext cx="11721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Database</a:t>
                </a:r>
                <a:endParaRPr lang="en-US" i="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105F4EB-5129-984E-BD0D-DCCA31CF3499}"/>
              </a:ext>
            </a:extLst>
          </p:cNvPr>
          <p:cNvGrpSpPr/>
          <p:nvPr/>
        </p:nvGrpSpPr>
        <p:grpSpPr>
          <a:xfrm>
            <a:off x="4866569" y="1421893"/>
            <a:ext cx="2584704" cy="1155460"/>
            <a:chOff x="4866569" y="1421893"/>
            <a:chExt cx="2584704" cy="1155460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4D0EA9F6-4FFC-2D4B-B233-923D28C98D87}"/>
                </a:ext>
              </a:extLst>
            </p:cNvPr>
            <p:cNvSpPr/>
            <p:nvPr/>
          </p:nvSpPr>
          <p:spPr bwMode="auto">
            <a:xfrm>
              <a:off x="4866569" y="1421893"/>
              <a:ext cx="2584704" cy="1155460"/>
            </a:xfrm>
            <a:prstGeom prst="cube">
              <a:avLst>
                <a:gd name="adj" fmla="val 14976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5A97A0-934B-BC41-A78A-1ADCD8C9A5C6}"/>
                </a:ext>
              </a:extLst>
            </p:cNvPr>
            <p:cNvSpPr txBox="1"/>
            <p:nvPr/>
          </p:nvSpPr>
          <p:spPr bwMode="auto">
            <a:xfrm>
              <a:off x="5551510" y="1903829"/>
              <a:ext cx="1214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Frontend Team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BCBDA-0E1F-3C49-8D62-B78D17DA24C7}"/>
              </a:ext>
            </a:extLst>
          </p:cNvPr>
          <p:cNvGrpSpPr/>
          <p:nvPr/>
        </p:nvGrpSpPr>
        <p:grpSpPr>
          <a:xfrm>
            <a:off x="4821690" y="2723855"/>
            <a:ext cx="2629583" cy="2530897"/>
            <a:chOff x="4821690" y="2723855"/>
            <a:chExt cx="2629583" cy="253089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FCA7631A-9A66-684C-9B42-D1189A61E277}"/>
                </a:ext>
              </a:extLst>
            </p:cNvPr>
            <p:cNvSpPr/>
            <p:nvPr/>
          </p:nvSpPr>
          <p:spPr bwMode="auto">
            <a:xfrm>
              <a:off x="4821690" y="2723855"/>
              <a:ext cx="2629583" cy="2530897"/>
            </a:xfrm>
            <a:prstGeom prst="cube">
              <a:avLst>
                <a:gd name="adj" fmla="val 6452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C72F02-CC97-2746-82EB-C3741789D5F9}"/>
                </a:ext>
              </a:extLst>
            </p:cNvPr>
            <p:cNvSpPr txBox="1"/>
            <p:nvPr/>
          </p:nvSpPr>
          <p:spPr bwMode="auto">
            <a:xfrm>
              <a:off x="5349657" y="3631442"/>
              <a:ext cx="148951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Backend &amp; </a:t>
              </a:r>
              <a:r>
                <a:rPr lang="en-US" sz="1200" i="0" dirty="0" err="1">
                  <a:solidFill>
                    <a:schemeClr val="bg1"/>
                  </a:solidFill>
                </a:rPr>
                <a:t>Devops</a:t>
              </a:r>
              <a:endParaRPr lang="en-US" sz="1200" i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58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E73C-7FDE-9946-831A-53B8C5BF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598" y="2304283"/>
            <a:ext cx="10948387" cy="5909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7460D6-CA63-B641-A48A-8A08CA68EC47}"/>
              </a:ext>
            </a:extLst>
          </p:cNvPr>
          <p:cNvSpPr txBox="1"/>
          <p:nvPr/>
        </p:nvSpPr>
        <p:spPr bwMode="auto">
          <a:xfrm>
            <a:off x="4408598" y="3013656"/>
            <a:ext cx="2605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>
                <a:solidFill>
                  <a:schemeClr val="bg1"/>
                </a:solidFill>
              </a:rPr>
              <a:t>@</a:t>
            </a:r>
            <a:r>
              <a:rPr lang="en-US" i="0" dirty="0" err="1">
                <a:solidFill>
                  <a:schemeClr val="bg1"/>
                </a:solidFill>
              </a:rPr>
              <a:t>NischalSrinivas</a:t>
            </a:r>
            <a:endParaRPr lang="en-US" i="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9B2D3-8478-4F40-ACD8-8F40EA4754AC}"/>
              </a:ext>
            </a:extLst>
          </p:cNvPr>
          <p:cNvSpPr txBox="1"/>
          <p:nvPr/>
        </p:nvSpPr>
        <p:spPr bwMode="auto">
          <a:xfrm>
            <a:off x="5061821" y="3593763"/>
            <a:ext cx="1298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 err="1">
                <a:solidFill>
                  <a:schemeClr val="bg1"/>
                </a:solidFill>
              </a:rPr>
              <a:t>Eloha.io</a:t>
            </a:r>
            <a:endParaRPr lang="en-US" i="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6C30E-9958-9B4B-8A87-56287436710B}"/>
              </a:ext>
            </a:extLst>
          </p:cNvPr>
          <p:cNvSpPr txBox="1"/>
          <p:nvPr/>
        </p:nvSpPr>
        <p:spPr bwMode="auto">
          <a:xfrm>
            <a:off x="4479129" y="4123470"/>
            <a:ext cx="24641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i="0" dirty="0" err="1">
                <a:solidFill>
                  <a:schemeClr val="bg1"/>
                </a:solidFill>
              </a:rPr>
              <a:t>Eloha.io</a:t>
            </a:r>
            <a:r>
              <a:rPr lang="en-US" i="0" dirty="0">
                <a:solidFill>
                  <a:schemeClr val="bg1"/>
                </a:solidFill>
              </a:rPr>
              <a:t>/webinar</a:t>
            </a:r>
          </a:p>
        </p:txBody>
      </p:sp>
    </p:spTree>
    <p:extLst>
      <p:ext uri="{BB962C8B-B14F-4D97-AF65-F5344CB8AC3E}">
        <p14:creationId xmlns:p14="http://schemas.microsoft.com/office/powerpoint/2010/main" val="121717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CE454-9AAC-C145-A04D-432052547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2" y="2357336"/>
            <a:ext cx="10742411" cy="1851633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443D39D-F468-0E42-B9C1-B574DAAEEFC2}"/>
              </a:ext>
            </a:extLst>
          </p:cNvPr>
          <p:cNvSpPr/>
          <p:nvPr/>
        </p:nvSpPr>
        <p:spPr bwMode="auto">
          <a:xfrm>
            <a:off x="2092271" y="2975675"/>
            <a:ext cx="4525505" cy="325464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0B87DA-225A-094C-9B6F-17BED9525677}"/>
              </a:ext>
            </a:extLst>
          </p:cNvPr>
          <p:cNvSpPr/>
          <p:nvPr/>
        </p:nvSpPr>
        <p:spPr bwMode="auto">
          <a:xfrm>
            <a:off x="3890075" y="3530330"/>
            <a:ext cx="4308528" cy="358152"/>
          </a:xfrm>
          <a:prstGeom prst="roundRect">
            <a:avLst/>
          </a:prstGeom>
          <a:solidFill>
            <a:schemeClr val="accent1">
              <a:alpha val="42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5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3AB2CA06-B5EF-3A41-96FB-A0375A670D86}"/>
              </a:ext>
            </a:extLst>
          </p:cNvPr>
          <p:cNvGrpSpPr/>
          <p:nvPr/>
        </p:nvGrpSpPr>
        <p:grpSpPr>
          <a:xfrm>
            <a:off x="1" y="1319516"/>
            <a:ext cx="12188824" cy="1331088"/>
            <a:chOff x="1" y="1319516"/>
            <a:chExt cx="12188824" cy="13310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369E7E-BC43-8448-9A8F-C8D49F814A1C}"/>
                </a:ext>
              </a:extLst>
            </p:cNvPr>
            <p:cNvSpPr/>
            <p:nvPr/>
          </p:nvSpPr>
          <p:spPr bwMode="auto">
            <a:xfrm>
              <a:off x="1" y="1319516"/>
              <a:ext cx="12188824" cy="1331088"/>
            </a:xfrm>
            <a:prstGeom prst="rect">
              <a:avLst/>
            </a:prstGeom>
            <a:solidFill>
              <a:srgbClr val="01BEFF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73ADB-F03C-CF45-8902-4922D82D5333}"/>
                </a:ext>
              </a:extLst>
            </p:cNvPr>
            <p:cNvGrpSpPr/>
            <p:nvPr/>
          </p:nvGrpSpPr>
          <p:grpSpPr>
            <a:xfrm>
              <a:off x="2720051" y="1814957"/>
              <a:ext cx="6361644" cy="369332"/>
              <a:chOff x="2720051" y="1814957"/>
              <a:chExt cx="6361644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1D9AF5-96E2-CD45-9FA0-2FA0752E45B0}"/>
                  </a:ext>
                </a:extLst>
              </p:cNvPr>
              <p:cNvSpPr txBox="1"/>
              <p:nvPr/>
            </p:nvSpPr>
            <p:spPr bwMode="auto">
              <a:xfrm>
                <a:off x="2720051" y="1814957"/>
                <a:ext cx="1107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Frontend</a:t>
                </a:r>
                <a:endParaRPr lang="en-US" i="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27C247-E4E2-FB46-B268-939CB5DFD9E7}"/>
                  </a:ext>
                </a:extLst>
              </p:cNvPr>
              <p:cNvSpPr txBox="1"/>
              <p:nvPr/>
            </p:nvSpPr>
            <p:spPr bwMode="auto">
              <a:xfrm>
                <a:off x="7973699" y="1814957"/>
                <a:ext cx="110799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rPr>
                  <a:t>Frontend</a:t>
                </a:r>
                <a:endParaRPr lang="en-US" i="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70EAF6-B45C-E947-BB5D-A688E894B7F8}"/>
              </a:ext>
            </a:extLst>
          </p:cNvPr>
          <p:cNvGrpSpPr/>
          <p:nvPr/>
        </p:nvGrpSpPr>
        <p:grpSpPr>
          <a:xfrm>
            <a:off x="1" y="2650604"/>
            <a:ext cx="12188824" cy="1331088"/>
            <a:chOff x="1" y="2650604"/>
            <a:chExt cx="12188824" cy="13310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298739-1F89-C644-803B-8BCFC61D83F3}"/>
                </a:ext>
              </a:extLst>
            </p:cNvPr>
            <p:cNvSpPr/>
            <p:nvPr/>
          </p:nvSpPr>
          <p:spPr bwMode="auto">
            <a:xfrm>
              <a:off x="1" y="2650604"/>
              <a:ext cx="12188824" cy="1331088"/>
            </a:xfrm>
            <a:prstGeom prst="rect">
              <a:avLst/>
            </a:prstGeom>
            <a:solidFill>
              <a:srgbClr val="FF8B00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BE2B6D6-982F-7041-A4A4-C9679C44D174}"/>
                </a:ext>
              </a:extLst>
            </p:cNvPr>
            <p:cNvGrpSpPr/>
            <p:nvPr/>
          </p:nvGrpSpPr>
          <p:grpSpPr>
            <a:xfrm>
              <a:off x="2732877" y="3134471"/>
              <a:ext cx="6335997" cy="369332"/>
              <a:chOff x="2732877" y="1814957"/>
              <a:chExt cx="6335997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C9B4C-3570-F442-AAD2-B63E6834E191}"/>
                  </a:ext>
                </a:extLst>
              </p:cNvPr>
              <p:cNvSpPr txBox="1"/>
              <p:nvPr/>
            </p:nvSpPr>
            <p:spPr bwMode="auto">
              <a:xfrm>
                <a:off x="2732877" y="1814957"/>
                <a:ext cx="10823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Backend</a:t>
                </a:r>
                <a:endParaRPr lang="en-US" i="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7205E7C-0D3D-6044-A54D-02BA047DB82D}"/>
                  </a:ext>
                </a:extLst>
              </p:cNvPr>
              <p:cNvSpPr txBox="1"/>
              <p:nvPr/>
            </p:nvSpPr>
            <p:spPr bwMode="auto">
              <a:xfrm>
                <a:off x="7986525" y="1814957"/>
                <a:ext cx="1082349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rPr>
                  <a:t>Backend</a:t>
                </a:r>
                <a:endParaRPr lang="en-US" i="0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E649B2-C8A4-014E-BFE4-D1AAD6D5652C}"/>
              </a:ext>
            </a:extLst>
          </p:cNvPr>
          <p:cNvGrpSpPr/>
          <p:nvPr/>
        </p:nvGrpSpPr>
        <p:grpSpPr>
          <a:xfrm>
            <a:off x="1" y="3981692"/>
            <a:ext cx="12188824" cy="1331088"/>
            <a:chOff x="1" y="3981692"/>
            <a:chExt cx="12188824" cy="133108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02F77F-D613-4148-8C31-F76E2C4233A8}"/>
                </a:ext>
              </a:extLst>
            </p:cNvPr>
            <p:cNvSpPr/>
            <p:nvPr/>
          </p:nvSpPr>
          <p:spPr bwMode="auto">
            <a:xfrm>
              <a:off x="1" y="3981692"/>
              <a:ext cx="12188824" cy="1331088"/>
            </a:xfrm>
            <a:prstGeom prst="rect">
              <a:avLst/>
            </a:prstGeom>
            <a:solidFill>
              <a:srgbClr val="E24F41">
                <a:alpha val="40000"/>
              </a:srgb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565CDA-6C8E-3F4B-90E9-BAEF20549DA4}"/>
                </a:ext>
              </a:extLst>
            </p:cNvPr>
            <p:cNvGrpSpPr/>
            <p:nvPr/>
          </p:nvGrpSpPr>
          <p:grpSpPr>
            <a:xfrm>
              <a:off x="2687992" y="4442410"/>
              <a:ext cx="6425765" cy="369332"/>
              <a:chOff x="2687992" y="1814957"/>
              <a:chExt cx="6425765" cy="36933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D68D311-1D8A-EC48-86BD-ADCA882DE2A2}"/>
                  </a:ext>
                </a:extLst>
              </p:cNvPr>
              <p:cNvSpPr txBox="1"/>
              <p:nvPr/>
            </p:nvSpPr>
            <p:spPr bwMode="auto">
              <a:xfrm>
                <a:off x="2687992" y="1814957"/>
                <a:ext cx="11721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Database</a:t>
                </a:r>
                <a:endParaRPr lang="en-US" i="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FC1DEAF-D39B-814F-A1BD-5CF6FCD5B25A}"/>
                  </a:ext>
                </a:extLst>
              </p:cNvPr>
              <p:cNvSpPr txBox="1"/>
              <p:nvPr/>
            </p:nvSpPr>
            <p:spPr bwMode="auto">
              <a:xfrm>
                <a:off x="7941640" y="1814957"/>
                <a:ext cx="117211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SzTx/>
                </a:pPr>
                <a:r>
                  <a:rPr lang="en-US" sz="1800" i="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Database</a:t>
                </a:r>
                <a:endParaRPr lang="en-US" i="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02C35A-3518-E041-A29E-ADD099640784}"/>
              </a:ext>
            </a:extLst>
          </p:cNvPr>
          <p:cNvGrpSpPr/>
          <p:nvPr/>
        </p:nvGrpSpPr>
        <p:grpSpPr>
          <a:xfrm>
            <a:off x="4866569" y="1421893"/>
            <a:ext cx="2584704" cy="1155460"/>
            <a:chOff x="4866569" y="1421893"/>
            <a:chExt cx="2584704" cy="1155460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4D0EA9F6-4FFC-2D4B-B233-923D28C98D87}"/>
                </a:ext>
              </a:extLst>
            </p:cNvPr>
            <p:cNvSpPr/>
            <p:nvPr/>
          </p:nvSpPr>
          <p:spPr bwMode="auto">
            <a:xfrm>
              <a:off x="4866569" y="1421893"/>
              <a:ext cx="2584704" cy="1155460"/>
            </a:xfrm>
            <a:prstGeom prst="cube">
              <a:avLst>
                <a:gd name="adj" fmla="val 14976"/>
              </a:avLst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65A97A0-934B-BC41-A78A-1ADCD8C9A5C6}"/>
                </a:ext>
              </a:extLst>
            </p:cNvPr>
            <p:cNvSpPr txBox="1"/>
            <p:nvPr/>
          </p:nvSpPr>
          <p:spPr bwMode="auto">
            <a:xfrm>
              <a:off x="5551510" y="1903829"/>
              <a:ext cx="1214821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Frontend Team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4012F-1E13-0442-818E-53F8831D8233}"/>
              </a:ext>
            </a:extLst>
          </p:cNvPr>
          <p:cNvGrpSpPr/>
          <p:nvPr/>
        </p:nvGrpSpPr>
        <p:grpSpPr>
          <a:xfrm>
            <a:off x="4866569" y="2718816"/>
            <a:ext cx="2584704" cy="493776"/>
            <a:chOff x="4866569" y="2718816"/>
            <a:chExt cx="2584704" cy="493776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6F9DEE8-B0DC-AC48-AEFA-27D2188A543C}"/>
                </a:ext>
              </a:extLst>
            </p:cNvPr>
            <p:cNvSpPr/>
            <p:nvPr/>
          </p:nvSpPr>
          <p:spPr bwMode="auto">
            <a:xfrm>
              <a:off x="4866569" y="2718816"/>
              <a:ext cx="2584704" cy="493776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ACE380-9B6D-824D-A6B0-92F0296F590F}"/>
                </a:ext>
              </a:extLst>
            </p:cNvPr>
            <p:cNvSpPr txBox="1"/>
            <p:nvPr/>
          </p:nvSpPr>
          <p:spPr bwMode="auto">
            <a:xfrm>
              <a:off x="5358935" y="2894211"/>
              <a:ext cx="14366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Aggregation Layer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4BFA0E-3EDE-CA4E-815D-07920B44EA56}"/>
              </a:ext>
            </a:extLst>
          </p:cNvPr>
          <p:cNvGrpSpPr/>
          <p:nvPr/>
        </p:nvGrpSpPr>
        <p:grpSpPr>
          <a:xfrm>
            <a:off x="4866569" y="3358896"/>
            <a:ext cx="2563257" cy="1810512"/>
            <a:chOff x="4866569" y="3358896"/>
            <a:chExt cx="2563257" cy="1810512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B84314C0-B033-CD45-9D23-B45D794AEFE4}"/>
                </a:ext>
              </a:extLst>
            </p:cNvPr>
            <p:cNvSpPr/>
            <p:nvPr/>
          </p:nvSpPr>
          <p:spPr bwMode="auto">
            <a:xfrm>
              <a:off x="4866569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CBEBEDE3-3D45-AF4D-9075-1F346AF48870}"/>
                </a:ext>
              </a:extLst>
            </p:cNvPr>
            <p:cNvSpPr/>
            <p:nvPr/>
          </p:nvSpPr>
          <p:spPr bwMode="auto">
            <a:xfrm>
              <a:off x="5512745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20A4D811-4698-DC40-8103-CF0B683DF35A}"/>
                </a:ext>
              </a:extLst>
            </p:cNvPr>
            <p:cNvSpPr/>
            <p:nvPr/>
          </p:nvSpPr>
          <p:spPr bwMode="auto">
            <a:xfrm>
              <a:off x="6213186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7FACEB19-3BCB-7A4C-BDDB-1FD0116C797E}"/>
                </a:ext>
              </a:extLst>
            </p:cNvPr>
            <p:cNvSpPr/>
            <p:nvPr/>
          </p:nvSpPr>
          <p:spPr bwMode="auto">
            <a:xfrm>
              <a:off x="6913627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230D35-4877-2B4A-92E3-579249BBD6A6}"/>
                </a:ext>
              </a:extLst>
            </p:cNvPr>
            <p:cNvSpPr txBox="1"/>
            <p:nvPr/>
          </p:nvSpPr>
          <p:spPr bwMode="auto">
            <a:xfrm rot="16200000">
              <a:off x="4454275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2501AD-1BB2-AF49-8A1D-49E7911F0558}"/>
                </a:ext>
              </a:extLst>
            </p:cNvPr>
            <p:cNvSpPr txBox="1"/>
            <p:nvPr/>
          </p:nvSpPr>
          <p:spPr bwMode="auto">
            <a:xfrm rot="16200000">
              <a:off x="5100451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8DD001-3E54-874F-826F-2D89E923922D}"/>
                </a:ext>
              </a:extLst>
            </p:cNvPr>
            <p:cNvSpPr txBox="1"/>
            <p:nvPr/>
          </p:nvSpPr>
          <p:spPr bwMode="auto">
            <a:xfrm rot="16200000">
              <a:off x="5806582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AE9511-7E3F-B94D-9D5B-89D2936CF0D6}"/>
                </a:ext>
              </a:extLst>
            </p:cNvPr>
            <p:cNvSpPr txBox="1"/>
            <p:nvPr/>
          </p:nvSpPr>
          <p:spPr bwMode="auto">
            <a:xfrm rot="16200000">
              <a:off x="6507622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54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7369E7E-BC43-8448-9A8F-C8D49F814A1C}"/>
              </a:ext>
            </a:extLst>
          </p:cNvPr>
          <p:cNvSpPr/>
          <p:nvPr/>
        </p:nvSpPr>
        <p:spPr bwMode="auto">
          <a:xfrm>
            <a:off x="1" y="1319516"/>
            <a:ext cx="12188824" cy="1331088"/>
          </a:xfrm>
          <a:prstGeom prst="rect">
            <a:avLst/>
          </a:prstGeom>
          <a:solidFill>
            <a:srgbClr val="01BEFF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298739-1F89-C644-803B-8BCFC61D83F3}"/>
              </a:ext>
            </a:extLst>
          </p:cNvPr>
          <p:cNvSpPr/>
          <p:nvPr/>
        </p:nvSpPr>
        <p:spPr bwMode="auto">
          <a:xfrm>
            <a:off x="1" y="2650604"/>
            <a:ext cx="12188824" cy="1331088"/>
          </a:xfrm>
          <a:prstGeom prst="rect">
            <a:avLst/>
          </a:prstGeom>
          <a:solidFill>
            <a:srgbClr val="FF8B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2F77F-D613-4148-8C31-F76E2C4233A8}"/>
              </a:ext>
            </a:extLst>
          </p:cNvPr>
          <p:cNvSpPr/>
          <p:nvPr/>
        </p:nvSpPr>
        <p:spPr bwMode="auto">
          <a:xfrm>
            <a:off x="1" y="3981692"/>
            <a:ext cx="12188824" cy="1331088"/>
          </a:xfrm>
          <a:prstGeom prst="rect">
            <a:avLst/>
          </a:prstGeom>
          <a:solidFill>
            <a:srgbClr val="E24F4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D0EA9F6-4FFC-2D4B-B233-923D28C98D87}"/>
              </a:ext>
            </a:extLst>
          </p:cNvPr>
          <p:cNvSpPr/>
          <p:nvPr/>
        </p:nvSpPr>
        <p:spPr bwMode="auto">
          <a:xfrm>
            <a:off x="4866569" y="1421893"/>
            <a:ext cx="2584704" cy="1155460"/>
          </a:xfrm>
          <a:prstGeom prst="cube">
            <a:avLst>
              <a:gd name="adj" fmla="val 14976"/>
            </a:avLst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5A97A0-934B-BC41-A78A-1ADCD8C9A5C6}"/>
              </a:ext>
            </a:extLst>
          </p:cNvPr>
          <p:cNvSpPr txBox="1"/>
          <p:nvPr/>
        </p:nvSpPr>
        <p:spPr bwMode="auto">
          <a:xfrm>
            <a:off x="5551510" y="1903829"/>
            <a:ext cx="12148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200" i="0" dirty="0">
                <a:solidFill>
                  <a:schemeClr val="bg1"/>
                </a:solidFill>
              </a:rPr>
              <a:t>Frontend Team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34012F-1E13-0442-818E-53F8831D8233}"/>
              </a:ext>
            </a:extLst>
          </p:cNvPr>
          <p:cNvGrpSpPr/>
          <p:nvPr/>
        </p:nvGrpSpPr>
        <p:grpSpPr>
          <a:xfrm>
            <a:off x="4866569" y="2718816"/>
            <a:ext cx="2584704" cy="493776"/>
            <a:chOff x="4866569" y="2718816"/>
            <a:chExt cx="2584704" cy="493776"/>
          </a:xfrm>
        </p:grpSpPr>
        <p:sp>
          <p:nvSpPr>
            <p:cNvPr id="2" name="Cube 1">
              <a:extLst>
                <a:ext uri="{FF2B5EF4-FFF2-40B4-BE49-F238E27FC236}">
                  <a16:creationId xmlns:a16="http://schemas.microsoft.com/office/drawing/2014/main" id="{36F9DEE8-B0DC-AC48-AEFA-27D2188A543C}"/>
                </a:ext>
              </a:extLst>
            </p:cNvPr>
            <p:cNvSpPr/>
            <p:nvPr/>
          </p:nvSpPr>
          <p:spPr bwMode="auto">
            <a:xfrm>
              <a:off x="4866569" y="2718816"/>
              <a:ext cx="2584704" cy="493776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ACE380-9B6D-824D-A6B0-92F0296F590F}"/>
                </a:ext>
              </a:extLst>
            </p:cNvPr>
            <p:cNvSpPr txBox="1"/>
            <p:nvPr/>
          </p:nvSpPr>
          <p:spPr bwMode="auto">
            <a:xfrm>
              <a:off x="5358935" y="2894211"/>
              <a:ext cx="143661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Aggregation Layer</a:t>
              </a:r>
            </a:p>
          </p:txBody>
        </p:sp>
      </p:grpSp>
      <p:sp>
        <p:nvSpPr>
          <p:cNvPr id="25" name="Cube 24">
            <a:extLst>
              <a:ext uri="{FF2B5EF4-FFF2-40B4-BE49-F238E27FC236}">
                <a16:creationId xmlns:a16="http://schemas.microsoft.com/office/drawing/2014/main" id="{20A4D811-4698-DC40-8103-CF0B683DF35A}"/>
              </a:ext>
            </a:extLst>
          </p:cNvPr>
          <p:cNvSpPr/>
          <p:nvPr/>
        </p:nvSpPr>
        <p:spPr bwMode="auto">
          <a:xfrm>
            <a:off x="6213186" y="3358896"/>
            <a:ext cx="516199" cy="1810512"/>
          </a:xfrm>
          <a:prstGeom prst="cub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7FACEB19-3BCB-7A4C-BDDB-1FD0116C797E}"/>
              </a:ext>
            </a:extLst>
          </p:cNvPr>
          <p:cNvSpPr/>
          <p:nvPr/>
        </p:nvSpPr>
        <p:spPr bwMode="auto">
          <a:xfrm>
            <a:off x="6913627" y="3358896"/>
            <a:ext cx="516199" cy="1810512"/>
          </a:xfrm>
          <a:prstGeom prst="cub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49E6F-A8B4-2847-8DEA-74AAE574550A}"/>
              </a:ext>
            </a:extLst>
          </p:cNvPr>
          <p:cNvGrpSpPr/>
          <p:nvPr/>
        </p:nvGrpSpPr>
        <p:grpSpPr>
          <a:xfrm>
            <a:off x="4866569" y="3358896"/>
            <a:ext cx="1162375" cy="1810512"/>
            <a:chOff x="4866569" y="3358896"/>
            <a:chExt cx="1162375" cy="1810512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B84314C0-B033-CD45-9D23-B45D794AEFE4}"/>
                </a:ext>
              </a:extLst>
            </p:cNvPr>
            <p:cNvSpPr/>
            <p:nvPr/>
          </p:nvSpPr>
          <p:spPr bwMode="auto">
            <a:xfrm>
              <a:off x="4866569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CBEBEDE3-3D45-AF4D-9075-1F346AF48870}"/>
                </a:ext>
              </a:extLst>
            </p:cNvPr>
            <p:cNvSpPr/>
            <p:nvPr/>
          </p:nvSpPr>
          <p:spPr bwMode="auto">
            <a:xfrm>
              <a:off x="5512745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230D35-4877-2B4A-92E3-579249BBD6A6}"/>
                </a:ext>
              </a:extLst>
            </p:cNvPr>
            <p:cNvSpPr txBox="1"/>
            <p:nvPr/>
          </p:nvSpPr>
          <p:spPr bwMode="auto">
            <a:xfrm rot="16200000">
              <a:off x="4454275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2501AD-1BB2-AF49-8A1D-49E7911F0558}"/>
                </a:ext>
              </a:extLst>
            </p:cNvPr>
            <p:cNvSpPr txBox="1"/>
            <p:nvPr/>
          </p:nvSpPr>
          <p:spPr bwMode="auto">
            <a:xfrm rot="16200000">
              <a:off x="5100451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C8DD001-3E54-874F-826F-2D89E923922D}"/>
              </a:ext>
            </a:extLst>
          </p:cNvPr>
          <p:cNvSpPr txBox="1"/>
          <p:nvPr/>
        </p:nvSpPr>
        <p:spPr bwMode="auto">
          <a:xfrm rot="16200000">
            <a:off x="5806582" y="4125652"/>
            <a:ext cx="11913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200" i="0" dirty="0">
                <a:solidFill>
                  <a:schemeClr val="bg1"/>
                </a:solidFill>
              </a:rPr>
              <a:t>Micro Services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AE9511-7E3F-B94D-9D5B-89D2936CF0D6}"/>
              </a:ext>
            </a:extLst>
          </p:cNvPr>
          <p:cNvSpPr txBox="1"/>
          <p:nvPr/>
        </p:nvSpPr>
        <p:spPr bwMode="auto">
          <a:xfrm rot="16200000">
            <a:off x="6507622" y="4125652"/>
            <a:ext cx="119135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200" i="0" dirty="0">
                <a:solidFill>
                  <a:schemeClr val="bg1"/>
                </a:solidFill>
              </a:rPr>
              <a:t>Micro Services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410019-944B-9746-AD1E-29DA7CCEB041}"/>
              </a:ext>
            </a:extLst>
          </p:cNvPr>
          <p:cNvGrpSpPr/>
          <p:nvPr/>
        </p:nvGrpSpPr>
        <p:grpSpPr>
          <a:xfrm>
            <a:off x="3519952" y="3358896"/>
            <a:ext cx="1162375" cy="1810512"/>
            <a:chOff x="4866569" y="3358896"/>
            <a:chExt cx="1162375" cy="1810512"/>
          </a:xfrm>
        </p:grpSpPr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8503649A-970A-7F44-BC00-7E3E1D62342E}"/>
                </a:ext>
              </a:extLst>
            </p:cNvPr>
            <p:cNvSpPr/>
            <p:nvPr/>
          </p:nvSpPr>
          <p:spPr bwMode="auto">
            <a:xfrm>
              <a:off x="4866569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CD9F493C-2FBF-7D43-A513-11E05E62846B}"/>
                </a:ext>
              </a:extLst>
            </p:cNvPr>
            <p:cNvSpPr/>
            <p:nvPr/>
          </p:nvSpPr>
          <p:spPr bwMode="auto">
            <a:xfrm>
              <a:off x="5512745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2BCBE36-842F-D94E-B9FA-75EFC04D36DC}"/>
                </a:ext>
              </a:extLst>
            </p:cNvPr>
            <p:cNvSpPr txBox="1"/>
            <p:nvPr/>
          </p:nvSpPr>
          <p:spPr bwMode="auto">
            <a:xfrm rot="16200000">
              <a:off x="4454275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F1B2B4-A34B-9245-806D-7A6143F5CF34}"/>
                </a:ext>
              </a:extLst>
            </p:cNvPr>
            <p:cNvSpPr txBox="1"/>
            <p:nvPr/>
          </p:nvSpPr>
          <p:spPr bwMode="auto">
            <a:xfrm rot="16200000">
              <a:off x="5100451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8B36D9D-21CD-E74E-BBA6-20C713873825}"/>
              </a:ext>
            </a:extLst>
          </p:cNvPr>
          <p:cNvGrpSpPr/>
          <p:nvPr/>
        </p:nvGrpSpPr>
        <p:grpSpPr>
          <a:xfrm>
            <a:off x="7610171" y="3358896"/>
            <a:ext cx="1162375" cy="1810512"/>
            <a:chOff x="4866569" y="3358896"/>
            <a:chExt cx="1162375" cy="1810512"/>
          </a:xfrm>
        </p:grpSpPr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4F0956C0-7EAA-B34B-87B4-2A4490686EEA}"/>
                </a:ext>
              </a:extLst>
            </p:cNvPr>
            <p:cNvSpPr/>
            <p:nvPr/>
          </p:nvSpPr>
          <p:spPr bwMode="auto">
            <a:xfrm>
              <a:off x="4866569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58CB0F22-6279-FC4C-8D68-B3BA8E66E2F3}"/>
                </a:ext>
              </a:extLst>
            </p:cNvPr>
            <p:cNvSpPr/>
            <p:nvPr/>
          </p:nvSpPr>
          <p:spPr bwMode="auto">
            <a:xfrm>
              <a:off x="5512745" y="3358896"/>
              <a:ext cx="516199" cy="1810512"/>
            </a:xfrm>
            <a:prstGeom prst="cub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0933BD-5C83-2348-93BD-81393AA5C64B}"/>
                </a:ext>
              </a:extLst>
            </p:cNvPr>
            <p:cNvSpPr txBox="1"/>
            <p:nvPr/>
          </p:nvSpPr>
          <p:spPr bwMode="auto">
            <a:xfrm rot="16200000">
              <a:off x="4454275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872817-10FE-8E47-8CE1-C3A66FB6EA5B}"/>
                </a:ext>
              </a:extLst>
            </p:cNvPr>
            <p:cNvSpPr txBox="1"/>
            <p:nvPr/>
          </p:nvSpPr>
          <p:spPr bwMode="auto">
            <a:xfrm rot="16200000">
              <a:off x="5100451" y="4125652"/>
              <a:ext cx="11913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200" i="0" dirty="0">
                  <a:solidFill>
                    <a:schemeClr val="bg1"/>
                  </a:solidFill>
                </a:rPr>
                <a:t>Micro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3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5320-3EF7-674F-9465-867A030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846" y="1048800"/>
            <a:ext cx="8443337" cy="590931"/>
          </a:xfr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Disadvantage of Monolithic frontends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3F59A-3011-5A48-8FEC-65459CE0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845" y="1957238"/>
            <a:ext cx="8251889" cy="341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1BEFF"/>
                </a:solidFill>
              </a:rPr>
              <a:t>More pressure on frontend teams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8B00"/>
                </a:solidFill>
              </a:rPr>
              <a:t>Teams cannot work independently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1BEFF"/>
                </a:solidFill>
              </a:rPr>
              <a:t>Project has to be tested as a whole and changing one feature can potentially break the other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8B00"/>
                </a:solidFill>
              </a:rPr>
              <a:t>Cost of change is huge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1BEFF"/>
                </a:solidFill>
              </a:rPr>
              <a:t>Offload integration tasks to backend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8B00"/>
                </a:solidFill>
              </a:rPr>
              <a:t>Separate backend and frontend 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EDC49-DC2A-584E-A314-29313F8154AB}"/>
              </a:ext>
            </a:extLst>
          </p:cNvPr>
          <p:cNvSpPr txBox="1"/>
          <p:nvPr/>
        </p:nvSpPr>
        <p:spPr bwMode="auto">
          <a:xfrm>
            <a:off x="5272157" y="-777886"/>
            <a:ext cx="1877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3600" b="1" i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Agenda</a:t>
            </a:r>
            <a:endParaRPr lang="en-US" sz="4000" b="1" i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9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7369E7E-BC43-8448-9A8F-C8D49F814A1C}"/>
              </a:ext>
            </a:extLst>
          </p:cNvPr>
          <p:cNvSpPr/>
          <p:nvPr/>
        </p:nvSpPr>
        <p:spPr bwMode="auto">
          <a:xfrm>
            <a:off x="1" y="1319516"/>
            <a:ext cx="12188824" cy="1331088"/>
          </a:xfrm>
          <a:prstGeom prst="rect">
            <a:avLst/>
          </a:prstGeom>
          <a:solidFill>
            <a:srgbClr val="01BEFF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D9AF5-96E2-CD45-9FA0-2FA0752E45B0}"/>
              </a:ext>
            </a:extLst>
          </p:cNvPr>
          <p:cNvSpPr txBox="1"/>
          <p:nvPr/>
        </p:nvSpPr>
        <p:spPr bwMode="auto">
          <a:xfrm>
            <a:off x="707169" y="1814957"/>
            <a:ext cx="1107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Frontend</a:t>
            </a:r>
            <a:endParaRPr lang="en-US" i="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298739-1F89-C644-803B-8BCFC61D83F3}"/>
              </a:ext>
            </a:extLst>
          </p:cNvPr>
          <p:cNvSpPr/>
          <p:nvPr/>
        </p:nvSpPr>
        <p:spPr bwMode="auto">
          <a:xfrm>
            <a:off x="1" y="2650604"/>
            <a:ext cx="12188824" cy="1331088"/>
          </a:xfrm>
          <a:prstGeom prst="rect">
            <a:avLst/>
          </a:prstGeom>
          <a:solidFill>
            <a:srgbClr val="FF8B00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AC9B4C-3570-F442-AAD2-B63E6834E191}"/>
              </a:ext>
            </a:extLst>
          </p:cNvPr>
          <p:cNvSpPr txBox="1"/>
          <p:nvPr/>
        </p:nvSpPr>
        <p:spPr bwMode="auto">
          <a:xfrm>
            <a:off x="719995" y="3134471"/>
            <a:ext cx="10823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Backend</a:t>
            </a:r>
            <a:endParaRPr lang="en-US" i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02F77F-D613-4148-8C31-F76E2C4233A8}"/>
              </a:ext>
            </a:extLst>
          </p:cNvPr>
          <p:cNvSpPr/>
          <p:nvPr/>
        </p:nvSpPr>
        <p:spPr bwMode="auto">
          <a:xfrm>
            <a:off x="1" y="3981692"/>
            <a:ext cx="12188824" cy="1331088"/>
          </a:xfrm>
          <a:prstGeom prst="rect">
            <a:avLst/>
          </a:prstGeom>
          <a:solidFill>
            <a:srgbClr val="E24F41">
              <a:alpha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68D311-1D8A-EC48-86BD-ADCA882DE2A2}"/>
              </a:ext>
            </a:extLst>
          </p:cNvPr>
          <p:cNvSpPr txBox="1"/>
          <p:nvPr/>
        </p:nvSpPr>
        <p:spPr bwMode="auto">
          <a:xfrm>
            <a:off x="675110" y="4442410"/>
            <a:ext cx="11721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SzTx/>
            </a:pPr>
            <a:r>
              <a:rPr lang="en-US" sz="1800" i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Database</a:t>
            </a:r>
            <a:endParaRPr lang="en-US" i="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C903A8A-6966-FB4D-8D62-64B7531A6E12}"/>
              </a:ext>
            </a:extLst>
          </p:cNvPr>
          <p:cNvSpPr txBox="1">
            <a:spLocks/>
          </p:cNvSpPr>
          <p:nvPr/>
        </p:nvSpPr>
        <p:spPr>
          <a:xfrm>
            <a:off x="3364109" y="434437"/>
            <a:ext cx="5288820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598" b="1" noProof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5pPr>
            <a:lvl6pPr marL="4569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6pPr>
            <a:lvl7pPr marL="91385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7pPr>
            <a:lvl8pPr marL="137077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8pPr>
            <a:lvl9pPr marL="182770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198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SzTx/>
            </a:pPr>
            <a:r>
              <a:rPr lang="en-IN" sz="3600" i="0" kern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ea typeface="+mn-ea"/>
                <a:cs typeface="+mn-cs"/>
              </a:rPr>
              <a:t>Vertical Decomposition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9C1B55-43C6-BF4B-90C2-79F447837FAA}"/>
              </a:ext>
            </a:extLst>
          </p:cNvPr>
          <p:cNvGrpSpPr/>
          <p:nvPr/>
        </p:nvGrpSpPr>
        <p:grpSpPr>
          <a:xfrm>
            <a:off x="2535159" y="1503257"/>
            <a:ext cx="1779638" cy="3608439"/>
            <a:chOff x="2535159" y="1503257"/>
            <a:chExt cx="1779638" cy="36084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7F8B5-8BD6-4B4F-875B-0DBBC292F712}"/>
                </a:ext>
              </a:extLst>
            </p:cNvPr>
            <p:cNvSpPr/>
            <p:nvPr/>
          </p:nvSpPr>
          <p:spPr bwMode="auto">
            <a:xfrm>
              <a:off x="2535159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49274-8760-CB4B-95E5-937DC0A247AF}"/>
                </a:ext>
              </a:extLst>
            </p:cNvPr>
            <p:cNvSpPr txBox="1"/>
            <p:nvPr/>
          </p:nvSpPr>
          <p:spPr bwMode="auto">
            <a:xfrm>
              <a:off x="2883646" y="1676821"/>
              <a:ext cx="1082669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 A</a:t>
              </a:r>
            </a:p>
            <a:p>
              <a:pPr>
                <a:buSzTx/>
              </a:pPr>
              <a:endParaRPr lang="en-US" sz="2000" b="1" i="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DB13AE9-FF5C-9B45-8800-10CC2DC97673}"/>
                </a:ext>
              </a:extLst>
            </p:cNvPr>
            <p:cNvSpPr txBox="1"/>
            <p:nvPr/>
          </p:nvSpPr>
          <p:spPr bwMode="auto">
            <a:xfrm>
              <a:off x="2745945" y="3196026"/>
              <a:ext cx="135806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chemeClr val="bg1"/>
                  </a:solidFill>
                </a:rPr>
                <a:t>Search feature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D178C6-E30F-7B4E-92DC-FD50191757C5}"/>
              </a:ext>
            </a:extLst>
          </p:cNvPr>
          <p:cNvGrpSpPr/>
          <p:nvPr/>
        </p:nvGrpSpPr>
        <p:grpSpPr>
          <a:xfrm>
            <a:off x="4560604" y="1503257"/>
            <a:ext cx="1779638" cy="3608439"/>
            <a:chOff x="4560604" y="1503257"/>
            <a:chExt cx="1779638" cy="36084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34706C-3A5C-E140-AFE3-83BDC98E47DF}"/>
                </a:ext>
              </a:extLst>
            </p:cNvPr>
            <p:cNvSpPr/>
            <p:nvPr/>
          </p:nvSpPr>
          <p:spPr bwMode="auto">
            <a:xfrm>
              <a:off x="4560604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E6CC462-136E-CA42-8840-F4172998AF26}"/>
                </a:ext>
              </a:extLst>
            </p:cNvPr>
            <p:cNvSpPr txBox="1"/>
            <p:nvPr/>
          </p:nvSpPr>
          <p:spPr bwMode="auto">
            <a:xfrm>
              <a:off x="4904344" y="1676821"/>
              <a:ext cx="10921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 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C3F1F2-0AF4-8444-8C75-7FF516CD9CF9}"/>
                </a:ext>
              </a:extLst>
            </p:cNvPr>
            <p:cNvSpPr txBox="1"/>
            <p:nvPr/>
          </p:nvSpPr>
          <p:spPr bwMode="auto">
            <a:xfrm>
              <a:off x="4880398" y="3196025"/>
              <a:ext cx="114005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chemeClr val="bg1"/>
                  </a:solidFill>
                </a:rPr>
                <a:t>Product info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AC433C-FBA2-7A4D-B8FE-893DC3E99D77}"/>
              </a:ext>
            </a:extLst>
          </p:cNvPr>
          <p:cNvGrpSpPr/>
          <p:nvPr/>
        </p:nvGrpSpPr>
        <p:grpSpPr>
          <a:xfrm>
            <a:off x="6595422" y="1503257"/>
            <a:ext cx="1779638" cy="3608439"/>
            <a:chOff x="6595422" y="1503257"/>
            <a:chExt cx="1779638" cy="3608439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071ED6B-77DF-5D46-B7F4-2CA626650169}"/>
                </a:ext>
              </a:extLst>
            </p:cNvPr>
            <p:cNvSpPr/>
            <p:nvPr/>
          </p:nvSpPr>
          <p:spPr bwMode="auto">
            <a:xfrm>
              <a:off x="6595422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B3ED6CF-DD4A-B34A-9D25-7F5293EEDE52}"/>
                </a:ext>
              </a:extLst>
            </p:cNvPr>
            <p:cNvSpPr txBox="1"/>
            <p:nvPr/>
          </p:nvSpPr>
          <p:spPr bwMode="auto">
            <a:xfrm>
              <a:off x="6917987" y="1676821"/>
              <a:ext cx="10921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 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2708AE-866B-C341-A999-15510124CFEB}"/>
                </a:ext>
              </a:extLst>
            </p:cNvPr>
            <p:cNvSpPr txBox="1"/>
            <p:nvPr/>
          </p:nvSpPr>
          <p:spPr bwMode="auto">
            <a:xfrm>
              <a:off x="6799461" y="3196024"/>
              <a:ext cx="13292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chemeClr val="bg1"/>
                  </a:solidFill>
                </a:rPr>
                <a:t>Cart/Checkout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922F2-6CA9-E843-87B1-5422105B9680}"/>
              </a:ext>
            </a:extLst>
          </p:cNvPr>
          <p:cNvGrpSpPr/>
          <p:nvPr/>
        </p:nvGrpSpPr>
        <p:grpSpPr>
          <a:xfrm>
            <a:off x="8620867" y="1503257"/>
            <a:ext cx="1779638" cy="3608439"/>
            <a:chOff x="8620867" y="1503257"/>
            <a:chExt cx="1779638" cy="360843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A918511-49DC-B047-8AA0-0A8F7BEF6ED6}"/>
                </a:ext>
              </a:extLst>
            </p:cNvPr>
            <p:cNvSpPr/>
            <p:nvPr/>
          </p:nvSpPr>
          <p:spPr bwMode="auto">
            <a:xfrm>
              <a:off x="8620867" y="1503257"/>
              <a:ext cx="1779638" cy="3608439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Pct val="130000"/>
                <a:buFontTx/>
                <a:buNone/>
                <a:tabLst/>
              </a:pPr>
              <a:endParaRPr kumimoji="0" lang="en-US" sz="2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5B4FAC-3D53-5942-8A2E-B2E555F108EC}"/>
                </a:ext>
              </a:extLst>
            </p:cNvPr>
            <p:cNvSpPr txBox="1"/>
            <p:nvPr/>
          </p:nvSpPr>
          <p:spPr bwMode="auto">
            <a:xfrm>
              <a:off x="8992593" y="1676821"/>
              <a:ext cx="10921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2000" b="1" i="0" dirty="0">
                  <a:solidFill>
                    <a:schemeClr val="bg1"/>
                  </a:solidFill>
                </a:rPr>
                <a:t>Team 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2FB75D8-2BF9-1C46-9737-2FFA264BE95E}"/>
                </a:ext>
              </a:extLst>
            </p:cNvPr>
            <p:cNvSpPr txBox="1"/>
            <p:nvPr/>
          </p:nvSpPr>
          <p:spPr bwMode="auto">
            <a:xfrm>
              <a:off x="8745025" y="3196024"/>
              <a:ext cx="158729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SzTx/>
              </a:pPr>
              <a:r>
                <a:rPr lang="en-US" sz="1400" i="0" dirty="0">
                  <a:solidFill>
                    <a:schemeClr val="bg1"/>
                  </a:solidFill>
                </a:rPr>
                <a:t>Recommendation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16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FAA332-CAFE-944F-B018-AB4A11D2C9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3"/>
          <a:stretch/>
        </p:blipFill>
        <p:spPr>
          <a:xfrm>
            <a:off x="0" y="-1"/>
            <a:ext cx="1218882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3C5C20-B3D9-D548-98E8-9C3A6183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826" y="2550681"/>
            <a:ext cx="3395170" cy="566146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1BEFF"/>
                </a:solidFill>
              </a:rPr>
              <a:t>Micro Frontends</a:t>
            </a:r>
          </a:p>
        </p:txBody>
      </p:sp>
    </p:spTree>
    <p:extLst>
      <p:ext uri="{BB962C8B-B14F-4D97-AF65-F5344CB8AC3E}">
        <p14:creationId xmlns:p14="http://schemas.microsoft.com/office/powerpoint/2010/main" val="3888851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ogress Presentation Theme">
  <a:themeElements>
    <a:clrScheme name="Progress 2017 3">
      <a:dk1>
        <a:srgbClr val="373A3E"/>
      </a:dk1>
      <a:lt1>
        <a:srgbClr val="FFFFFF"/>
      </a:lt1>
      <a:dk2>
        <a:srgbClr val="0D5257"/>
      </a:dk2>
      <a:lt2>
        <a:srgbClr val="FFFFFF"/>
      </a:lt2>
      <a:accent1>
        <a:srgbClr val="54D300"/>
      </a:accent1>
      <a:accent2>
        <a:srgbClr val="02BCEB"/>
      </a:accent2>
      <a:accent3>
        <a:srgbClr val="83329A"/>
      </a:accent3>
      <a:accent4>
        <a:srgbClr val="FAB319"/>
      </a:accent4>
      <a:accent5>
        <a:srgbClr val="2071CE"/>
      </a:accent5>
      <a:accent6>
        <a:srgbClr val="DC3202"/>
      </a:accent6>
      <a:hlink>
        <a:srgbClr val="2172CE"/>
      </a:hlink>
      <a:folHlink>
        <a:srgbClr val="5F236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Pct val="130000"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buSzTx/>
          <a:defRPr i="0" dirty="0" smtClean="0"/>
        </a:defPPr>
      </a:lstStyle>
    </a:txDef>
  </a:objectDefaults>
  <a:extraClrSchemeLst>
    <a:extraClrScheme>
      <a:clrScheme name="psc_powerpoint_template_2007 1">
        <a:dk1>
          <a:srgbClr val="000000"/>
        </a:dk1>
        <a:lt1>
          <a:srgbClr val="FFFFFF"/>
        </a:lt1>
        <a:dk2>
          <a:srgbClr val="004B85"/>
        </a:dk2>
        <a:lt2>
          <a:srgbClr val="C0C0C0"/>
        </a:lt2>
        <a:accent1>
          <a:srgbClr val="E8A82C"/>
        </a:accent1>
        <a:accent2>
          <a:srgbClr val="00BA97"/>
        </a:accent2>
        <a:accent3>
          <a:srgbClr val="FFFFFF"/>
        </a:accent3>
        <a:accent4>
          <a:srgbClr val="000000"/>
        </a:accent4>
        <a:accent5>
          <a:srgbClr val="F2D1AC"/>
        </a:accent5>
        <a:accent6>
          <a:srgbClr val="00A888"/>
        </a:accent6>
        <a:hlink>
          <a:srgbClr val="D21E27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FD5A6685-7035-471D-81AF-B32479A76997}" vid="{ACF65990-6011-42E2-ACEC-DC33C045ABD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1086FA005A0146AF03DBA8899B1C7F" ma:contentTypeVersion="10" ma:contentTypeDescription="Create a new document." ma:contentTypeScope="" ma:versionID="7b2d158b768ceff8d152e15d7684097b">
  <xsd:schema xmlns:xsd="http://www.w3.org/2001/XMLSchema" xmlns:xs="http://www.w3.org/2001/XMLSchema" xmlns:p="http://schemas.microsoft.com/office/2006/metadata/properties" xmlns:ns2="0b61ca8b-998b-401f-be2f-51fd6660d803" xmlns:ns3="5b1bf779-598d-4f51-8eab-5f79577e779e" targetNamespace="http://schemas.microsoft.com/office/2006/metadata/properties" ma:root="true" ma:fieldsID="c6dbf45c940cfc7c5570a40e64ee1663" ns2:_="" ns3:_="">
    <xsd:import namespace="0b61ca8b-998b-401f-be2f-51fd6660d803"/>
    <xsd:import namespace="5b1bf779-598d-4f51-8eab-5f79577e77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61ca8b-998b-401f-be2f-51fd6660d8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bf779-598d-4f51-8eab-5f79577e779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C991D9-999C-4FDE-8338-AF34B74FFF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61ca8b-998b-401f-be2f-51fd6660d803"/>
    <ds:schemaRef ds:uri="5b1bf779-598d-4f51-8eab-5f79577e77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A8EEE7-F1C0-4377-82D1-E55A92F384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A4C4B2-98B1-44DF-A244-E8FB7A2D1956}">
  <ds:schemaRefs>
    <ds:schemaRef ds:uri="http://purl.org/dc/elements/1.1/"/>
    <ds:schemaRef ds:uri="http://schemas.microsoft.com/office/2006/metadata/properties"/>
    <ds:schemaRef ds:uri="0b61ca8b-998b-401f-be2f-51fd6660d803"/>
    <ds:schemaRef ds:uri="http://purl.org/dc/terms/"/>
    <ds:schemaRef ds:uri="http://schemas.openxmlformats.org/package/2006/metadata/core-properties"/>
    <ds:schemaRef ds:uri="5b1bf779-598d-4f51-8eab-5f79577e779e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Progress PPT Template 2018</Template>
  <TotalTime>38863</TotalTime>
  <Words>1017</Words>
  <Application>Microsoft Macintosh PowerPoint</Application>
  <PresentationFormat>Custom</PresentationFormat>
  <Paragraphs>299</Paragraphs>
  <Slides>41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American Typewriter Semibold</vt:lpstr>
      <vt:lpstr>Arial</vt:lpstr>
      <vt:lpstr>Calibri</vt:lpstr>
      <vt:lpstr>Courier New</vt:lpstr>
      <vt:lpstr>Roboto Light</vt:lpstr>
      <vt:lpstr>Wingdings</vt:lpstr>
      <vt:lpstr>Progress Presentation Theme</vt:lpstr>
      <vt:lpstr>Microapps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Disadvantage of Monolithic frontends</vt:lpstr>
      <vt:lpstr>PowerPoint Presentation</vt:lpstr>
      <vt:lpstr>Micro Frontends</vt:lpstr>
      <vt:lpstr>PowerPoint Presentation</vt:lpstr>
      <vt:lpstr>PowerPoint Presentation</vt:lpstr>
      <vt:lpstr>PowerPoint Presentation</vt:lpstr>
      <vt:lpstr>Creating a custom element</vt:lpstr>
      <vt:lpstr>Creating a custom element</vt:lpstr>
      <vt:lpstr>Registering Custom Element</vt:lpstr>
      <vt:lpstr>Using Custom Tags</vt:lpstr>
      <vt:lpstr>PowerPoint Presentation</vt:lpstr>
      <vt:lpstr>But what about mobiles?</vt:lpstr>
      <vt:lpstr>PowerPoint Presentation</vt:lpstr>
      <vt:lpstr>What are microapps?</vt:lpstr>
      <vt:lpstr>PowerPoint Presentation</vt:lpstr>
      <vt:lpstr>PowerPoint Presentation</vt:lpstr>
      <vt:lpstr>Microapp Container</vt:lpstr>
      <vt:lpstr>How do they look</vt:lpstr>
      <vt:lpstr>PowerPoint Presentation</vt:lpstr>
      <vt:lpstr>Conversational UI</vt:lpstr>
      <vt:lpstr>PowerPoint Presentation</vt:lpstr>
      <vt:lpstr>PowerPoint Presentation</vt:lpstr>
      <vt:lpstr>How are they published to container</vt:lpstr>
      <vt:lpstr>Discovery</vt:lpstr>
      <vt:lpstr>Discovery</vt:lpstr>
      <vt:lpstr>Executed on Demand</vt:lpstr>
      <vt:lpstr>Notified when a new microapp is available</vt:lpstr>
      <vt:lpstr>WeChat how it changed commerce in china</vt:lpstr>
      <vt:lpstr>PowerPoint Presentation</vt:lpstr>
      <vt:lpstr>How can you build microapps</vt:lpstr>
      <vt:lpstr>PowerPoint Presentation</vt:lpstr>
      <vt:lpstr>Lets build a microapp</vt:lpstr>
      <vt:lpstr>Software architecture should never be a goal, but a means to an end.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Anton Hristov</dc:creator>
  <cp:keywords/>
  <dc:description/>
  <cp:lastModifiedBy>Nischal Reddy</cp:lastModifiedBy>
  <cp:revision>676</cp:revision>
  <cp:lastPrinted>2013-09-18T03:48:20Z</cp:lastPrinted>
  <dcterms:created xsi:type="dcterms:W3CDTF">2018-07-30T15:43:54Z</dcterms:created>
  <dcterms:modified xsi:type="dcterms:W3CDTF">2018-10-26T17:57:00Z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0x010100D51086FA005A0146AF03DBA8899B1C7F</vt:lpwstr>
  </property>
  <property fmtid="{D5CDD505-2E9C-101B-9397-08002B2CF9AE}" pid="3" name="Category1">
    <vt:lpwstr>2;#PowerPoint|c076d733-6942-4956-b818-75216ca678c6</vt:lpwstr>
  </property>
  <property fmtid="{D5CDD505-2E9C-101B-9397-08002B2CF9AE}" pid="4" name="TaxCatchAll">
    <vt:lpwstr>237;#Template|c9160f8f-74c9-4442-ac41-24463e06691d</vt:lpwstr>
  </property>
  <property fmtid="{D5CDD505-2E9C-101B-9397-08002B2CF9AE}" pid="5" name="Doc ID">
    <vt:lpwstr>101816</vt:lpwstr>
  </property>
  <property fmtid="{D5CDD505-2E9C-101B-9397-08002B2CF9AE}" pid="6" name="Location1">
    <vt:lpwstr/>
  </property>
  <property fmtid="{D5CDD505-2E9C-101B-9397-08002B2CF9AE}" pid="7" name="Tagged Doc ID's">
    <vt:bool>false</vt:bool>
  </property>
  <property fmtid="{D5CDD505-2E9C-101B-9397-08002B2CF9AE}" pid="8" name="ContentType1">
    <vt:lpwstr/>
  </property>
  <property fmtid="{D5CDD505-2E9C-101B-9397-08002B2CF9AE}" pid="9" name="Solution0">
    <vt:lpwstr/>
  </property>
  <property fmtid="{D5CDD505-2E9C-101B-9397-08002B2CF9AE}" pid="10" name="Industry">
    <vt:lpwstr/>
  </property>
  <property fmtid="{D5CDD505-2E9C-101B-9397-08002B2CF9AE}" pid="11" name="IndustrySolution">
    <vt:lpwstr/>
  </property>
  <property fmtid="{D5CDD505-2E9C-101B-9397-08002B2CF9AE}" pid="12" name="Attachment Only ?">
    <vt:bool>true</vt:bool>
  </property>
  <property fmtid="{D5CDD505-2E9C-101B-9397-08002B2CF9AE}" pid="13" name="GFOAudience">
    <vt:lpwstr/>
  </property>
  <property fmtid="{D5CDD505-2E9C-101B-9397-08002B2CF9AE}" pid="14" name="OpenEdgeModule">
    <vt:lpwstr/>
  </property>
  <property fmtid="{D5CDD505-2E9C-101B-9397-08002B2CF9AE}" pid="15" name="HorizontalUseCase">
    <vt:lpwstr/>
  </property>
  <property fmtid="{D5CDD505-2E9C-101B-9397-08002B2CF9AE}" pid="16" name="GFOResourceTags">
    <vt:lpwstr/>
  </property>
  <property fmtid="{D5CDD505-2E9C-101B-9397-08002B2CF9AE}" pid="17" name="Partner Empowerment">
    <vt:lpwstr/>
  </property>
  <property fmtid="{D5CDD505-2E9C-101B-9397-08002B2CF9AE}" pid="18" name="BusinessLine">
    <vt:lpwstr/>
  </property>
  <property fmtid="{D5CDD505-2E9C-101B-9397-08002B2CF9AE}" pid="19" name="Portal Audience">
    <vt:lpwstr/>
  </property>
  <property fmtid="{D5CDD505-2E9C-101B-9397-08002B2CF9AE}" pid="20" name="kb2a064789314f00a60cb6c3cf784453">
    <vt:lpwstr/>
  </property>
  <property fmtid="{D5CDD505-2E9C-101B-9397-08002B2CF9AE}" pid="21" name="_dlc_DocIdItemGuid">
    <vt:lpwstr>0772c8ec-cf53-4a88-9f11-7b3dc8d44f2d</vt:lpwstr>
  </property>
  <property fmtid="{D5CDD505-2E9C-101B-9397-08002B2CF9AE}" pid="22" name="Visibility">
    <vt:lpwstr>1;#Internal|a223e987-c30f-4fcd-8089-a373931e9ab5</vt:lpwstr>
  </property>
  <property fmtid="{D5CDD505-2E9C-101B-9397-08002B2CF9AE}" pid="23" name="ee64b60408e447b6920ef9473a3a1a8f">
    <vt:lpwstr/>
  </property>
  <property fmtid="{D5CDD505-2E9C-101B-9397-08002B2CF9AE}" pid="24" name="Solution">
    <vt:lpwstr/>
  </property>
</Properties>
</file>